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9" d="100"/>
          <a:sy n="89" d="100"/>
        </p:scale>
        <p:origin x="1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06721660-FB9F-4E60-A216-D793C2E28F24}" type="datetimeFigureOut">
              <a:rPr lang="pl-PL" smtClean="0"/>
              <a:t>05.04.2023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337A52E-1381-4683-BC69-60230E5D17F1}" type="slidenum">
              <a:rPr lang="pl-PL" smtClean="0"/>
              <a:t>‹#›</a:t>
            </a:fld>
            <a:endParaRPr lang="pl-PL"/>
          </a:p>
        </p:txBody>
      </p:sp>
    </p:spTree>
    <p:extLst>
      <p:ext uri="{BB962C8B-B14F-4D97-AF65-F5344CB8AC3E}">
        <p14:creationId xmlns:p14="http://schemas.microsoft.com/office/powerpoint/2010/main" val="945911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6721660-FB9F-4E60-A216-D793C2E28F24}" type="datetimeFigureOut">
              <a:rPr lang="pl-PL" smtClean="0"/>
              <a:t>05.04.2023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337A52E-1381-4683-BC69-60230E5D17F1}" type="slidenum">
              <a:rPr lang="pl-PL" smtClean="0"/>
              <a:t>‹#›</a:t>
            </a:fld>
            <a:endParaRPr lang="pl-PL"/>
          </a:p>
        </p:txBody>
      </p:sp>
    </p:spTree>
    <p:extLst>
      <p:ext uri="{BB962C8B-B14F-4D97-AF65-F5344CB8AC3E}">
        <p14:creationId xmlns:p14="http://schemas.microsoft.com/office/powerpoint/2010/main" val="1789759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6721660-FB9F-4E60-A216-D793C2E28F24}" type="datetimeFigureOut">
              <a:rPr lang="pl-PL" smtClean="0"/>
              <a:t>05.04.2023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337A52E-1381-4683-BC69-60230E5D17F1}" type="slidenum">
              <a:rPr lang="pl-PL" smtClean="0"/>
              <a:t>‹#›</a:t>
            </a:fld>
            <a:endParaRPr lang="pl-PL"/>
          </a:p>
        </p:txBody>
      </p:sp>
    </p:spTree>
    <p:extLst>
      <p:ext uri="{BB962C8B-B14F-4D97-AF65-F5344CB8AC3E}">
        <p14:creationId xmlns:p14="http://schemas.microsoft.com/office/powerpoint/2010/main" val="1570525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6721660-FB9F-4E60-A216-D793C2E28F24}" type="datetimeFigureOut">
              <a:rPr lang="pl-PL" smtClean="0"/>
              <a:t>05.04.2023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337A52E-1381-4683-BC69-60230E5D17F1}" type="slidenum">
              <a:rPr lang="pl-PL" smtClean="0"/>
              <a:t>‹#›</a:t>
            </a:fld>
            <a:endParaRPr lang="pl-PL"/>
          </a:p>
        </p:txBody>
      </p:sp>
    </p:spTree>
    <p:extLst>
      <p:ext uri="{BB962C8B-B14F-4D97-AF65-F5344CB8AC3E}">
        <p14:creationId xmlns:p14="http://schemas.microsoft.com/office/powerpoint/2010/main" val="388331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06721660-FB9F-4E60-A216-D793C2E28F24}" type="datetimeFigureOut">
              <a:rPr lang="pl-PL" smtClean="0"/>
              <a:t>05.04.2023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337A52E-1381-4683-BC69-60230E5D17F1}" type="slidenum">
              <a:rPr lang="pl-PL" smtClean="0"/>
              <a:t>‹#›</a:t>
            </a:fld>
            <a:endParaRPr lang="pl-PL"/>
          </a:p>
        </p:txBody>
      </p:sp>
    </p:spTree>
    <p:extLst>
      <p:ext uri="{BB962C8B-B14F-4D97-AF65-F5344CB8AC3E}">
        <p14:creationId xmlns:p14="http://schemas.microsoft.com/office/powerpoint/2010/main" val="4195622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06721660-FB9F-4E60-A216-D793C2E28F24}" type="datetimeFigureOut">
              <a:rPr lang="pl-PL" smtClean="0"/>
              <a:t>05.04.2023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337A52E-1381-4683-BC69-60230E5D17F1}" type="slidenum">
              <a:rPr lang="pl-PL" smtClean="0"/>
              <a:t>‹#›</a:t>
            </a:fld>
            <a:endParaRPr lang="pl-PL"/>
          </a:p>
        </p:txBody>
      </p:sp>
    </p:spTree>
    <p:extLst>
      <p:ext uri="{BB962C8B-B14F-4D97-AF65-F5344CB8AC3E}">
        <p14:creationId xmlns:p14="http://schemas.microsoft.com/office/powerpoint/2010/main" val="122279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06721660-FB9F-4E60-A216-D793C2E28F24}" type="datetimeFigureOut">
              <a:rPr lang="pl-PL" smtClean="0"/>
              <a:t>05.04.2023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1337A52E-1381-4683-BC69-60230E5D17F1}" type="slidenum">
              <a:rPr lang="pl-PL" smtClean="0"/>
              <a:t>‹#›</a:t>
            </a:fld>
            <a:endParaRPr lang="pl-PL"/>
          </a:p>
        </p:txBody>
      </p:sp>
    </p:spTree>
    <p:extLst>
      <p:ext uri="{BB962C8B-B14F-4D97-AF65-F5344CB8AC3E}">
        <p14:creationId xmlns:p14="http://schemas.microsoft.com/office/powerpoint/2010/main" val="2813637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06721660-FB9F-4E60-A216-D793C2E28F24}" type="datetimeFigureOut">
              <a:rPr lang="pl-PL" smtClean="0"/>
              <a:t>05.04.2023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1337A52E-1381-4683-BC69-60230E5D17F1}" type="slidenum">
              <a:rPr lang="pl-PL" smtClean="0"/>
              <a:t>‹#›</a:t>
            </a:fld>
            <a:endParaRPr lang="pl-PL"/>
          </a:p>
        </p:txBody>
      </p:sp>
    </p:spTree>
    <p:extLst>
      <p:ext uri="{BB962C8B-B14F-4D97-AF65-F5344CB8AC3E}">
        <p14:creationId xmlns:p14="http://schemas.microsoft.com/office/powerpoint/2010/main" val="112618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6721660-FB9F-4E60-A216-D793C2E28F24}" type="datetimeFigureOut">
              <a:rPr lang="pl-PL" smtClean="0"/>
              <a:t>05.04.2023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1337A52E-1381-4683-BC69-60230E5D17F1}" type="slidenum">
              <a:rPr lang="pl-PL" smtClean="0"/>
              <a:t>‹#›</a:t>
            </a:fld>
            <a:endParaRPr lang="pl-PL"/>
          </a:p>
        </p:txBody>
      </p:sp>
    </p:spTree>
    <p:extLst>
      <p:ext uri="{BB962C8B-B14F-4D97-AF65-F5344CB8AC3E}">
        <p14:creationId xmlns:p14="http://schemas.microsoft.com/office/powerpoint/2010/main" val="902330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06721660-FB9F-4E60-A216-D793C2E28F24}" type="datetimeFigureOut">
              <a:rPr lang="pl-PL" smtClean="0"/>
              <a:t>05.04.2023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337A52E-1381-4683-BC69-60230E5D17F1}" type="slidenum">
              <a:rPr lang="pl-PL" smtClean="0"/>
              <a:t>‹#›</a:t>
            </a:fld>
            <a:endParaRPr lang="pl-PL"/>
          </a:p>
        </p:txBody>
      </p:sp>
    </p:spTree>
    <p:extLst>
      <p:ext uri="{BB962C8B-B14F-4D97-AF65-F5344CB8AC3E}">
        <p14:creationId xmlns:p14="http://schemas.microsoft.com/office/powerpoint/2010/main" val="148132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06721660-FB9F-4E60-A216-D793C2E28F24}" type="datetimeFigureOut">
              <a:rPr lang="pl-PL" smtClean="0"/>
              <a:t>05.04.2023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337A52E-1381-4683-BC69-60230E5D17F1}" type="slidenum">
              <a:rPr lang="pl-PL" smtClean="0"/>
              <a:t>‹#›</a:t>
            </a:fld>
            <a:endParaRPr lang="pl-PL"/>
          </a:p>
        </p:txBody>
      </p:sp>
    </p:spTree>
    <p:extLst>
      <p:ext uri="{BB962C8B-B14F-4D97-AF65-F5344CB8AC3E}">
        <p14:creationId xmlns:p14="http://schemas.microsoft.com/office/powerpoint/2010/main" val="1680269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21660-FB9F-4E60-A216-D793C2E28F24}" type="datetimeFigureOut">
              <a:rPr lang="pl-PL" smtClean="0"/>
              <a:t>05.04.2023</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37A52E-1381-4683-BC69-60230E5D17F1}" type="slidenum">
              <a:rPr lang="pl-PL" smtClean="0"/>
              <a:t>‹#›</a:t>
            </a:fld>
            <a:endParaRPr lang="pl-PL"/>
          </a:p>
        </p:txBody>
      </p:sp>
    </p:spTree>
    <p:extLst>
      <p:ext uri="{BB962C8B-B14F-4D97-AF65-F5344CB8AC3E}">
        <p14:creationId xmlns:p14="http://schemas.microsoft.com/office/powerpoint/2010/main" val="4018132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0" y="586336"/>
            <a:ext cx="9144000" cy="2387600"/>
          </a:xfrm>
        </p:spPr>
        <p:txBody>
          <a:bodyPr>
            <a:normAutofit fontScale="90000"/>
          </a:bodyPr>
          <a:lstStyle/>
          <a:p>
            <a:r>
              <a:rPr lang="pl-PL" b="1" dirty="0" smtClean="0">
                <a:solidFill>
                  <a:schemeClr val="accent6">
                    <a:lumMod val="60000"/>
                    <a:lumOff val="40000"/>
                  </a:schemeClr>
                </a:solidFill>
                <a:effectLst>
                  <a:outerShdw blurRad="38100" dist="38100" dir="2700000" algn="tl">
                    <a:srgbClr val="000000">
                      <a:alpha val="43137"/>
                    </a:srgbClr>
                  </a:outerShdw>
                </a:effectLst>
              </a:rPr>
              <a:t>Zdrowe ekologiczne </a:t>
            </a:r>
            <a:r>
              <a:rPr lang="pl-PL" b="1" dirty="0" smtClean="0">
                <a:solidFill>
                  <a:schemeClr val="accent6">
                    <a:lumMod val="60000"/>
                    <a:lumOff val="40000"/>
                  </a:schemeClr>
                </a:solidFill>
                <a:effectLst>
                  <a:outerShdw blurRad="38100" dist="38100" dir="2700000" algn="tl">
                    <a:srgbClr val="000000">
                      <a:alpha val="43137"/>
                    </a:srgbClr>
                  </a:outerShdw>
                </a:effectLst>
              </a:rPr>
              <a:t>odżywianie    </a:t>
            </a:r>
            <a:br>
              <a:rPr lang="pl-PL" b="1" dirty="0" smtClean="0">
                <a:solidFill>
                  <a:schemeClr val="accent6">
                    <a:lumMod val="60000"/>
                    <a:lumOff val="40000"/>
                  </a:schemeClr>
                </a:solidFill>
                <a:effectLst>
                  <a:outerShdw blurRad="38100" dist="38100" dir="2700000" algn="tl">
                    <a:srgbClr val="000000">
                      <a:alpha val="43137"/>
                    </a:srgbClr>
                  </a:outerShdw>
                </a:effectLst>
              </a:rPr>
            </a:br>
            <a:r>
              <a:rPr lang="pl-PL" b="1" dirty="0">
                <a:solidFill>
                  <a:schemeClr val="accent6">
                    <a:lumMod val="60000"/>
                    <a:lumOff val="40000"/>
                  </a:schemeClr>
                </a:solidFill>
                <a:effectLst>
                  <a:outerShdw blurRad="38100" dist="38100" dir="2700000" algn="tl">
                    <a:srgbClr val="000000">
                      <a:alpha val="43137"/>
                    </a:srgbClr>
                  </a:outerShdw>
                </a:effectLst>
              </a:rPr>
              <a:t> </a:t>
            </a:r>
            <a:r>
              <a:rPr lang="pl-PL" b="1" dirty="0" smtClean="0">
                <a:solidFill>
                  <a:schemeClr val="accent6">
                    <a:lumMod val="60000"/>
                    <a:lumOff val="40000"/>
                  </a:schemeClr>
                </a:solidFill>
                <a:effectLst>
                  <a:outerShdw blurRad="38100" dist="38100" dir="2700000" algn="tl">
                    <a:srgbClr val="000000">
                      <a:alpha val="43137"/>
                    </a:srgbClr>
                  </a:outerShdw>
                </a:effectLst>
              </a:rPr>
              <a:t>                                         </a:t>
            </a:r>
            <a:r>
              <a:rPr lang="pl-PL" sz="1400" b="1" dirty="0" smtClean="0"/>
              <a:t>Ola K. ucz. kl. I LO (Klinika Psychiatrii)</a:t>
            </a:r>
            <a:endParaRPr lang="pl-PL" b="1" dirty="0">
              <a:solidFill>
                <a:schemeClr val="accent6">
                  <a:lumMod val="60000"/>
                  <a:lumOff val="40000"/>
                </a:schemeClr>
              </a:solidFill>
              <a:effectLst>
                <a:outerShdw blurRad="38100" dist="38100" dir="2700000" algn="tl">
                  <a:srgbClr val="000000">
                    <a:alpha val="43137"/>
                  </a:srgbClr>
                </a:outerShdw>
              </a:effectLst>
            </a:endParaRPr>
          </a:p>
        </p:txBody>
      </p:sp>
      <p:pic>
        <p:nvPicPr>
          <p:cNvPr id="4" name="Obraz 3"/>
          <p:cNvPicPr>
            <a:picLocks noChangeAspect="1"/>
          </p:cNvPicPr>
          <p:nvPr/>
        </p:nvPicPr>
        <p:blipFill>
          <a:blip r:embed="rId2"/>
          <a:stretch>
            <a:fillRect/>
          </a:stretch>
        </p:blipFill>
        <p:spPr>
          <a:xfrm>
            <a:off x="5668341" y="2753710"/>
            <a:ext cx="5784977" cy="3848100"/>
          </a:xfrm>
          <a:prstGeom prst="rect">
            <a:avLst/>
          </a:prstGeom>
        </p:spPr>
      </p:pic>
    </p:spTree>
    <p:extLst>
      <p:ext uri="{BB962C8B-B14F-4D97-AF65-F5344CB8AC3E}">
        <p14:creationId xmlns:p14="http://schemas.microsoft.com/office/powerpoint/2010/main" val="3833203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smtClean="0">
                <a:solidFill>
                  <a:schemeClr val="accent6"/>
                </a:solidFill>
              </a:rPr>
              <a:t>zapotrzebowanie organizmu na składniki pokarmowe</a:t>
            </a:r>
            <a:endParaRPr lang="pl-PL" sz="4000" dirty="0">
              <a:solidFill>
                <a:schemeClr val="accent6"/>
              </a:solidFill>
            </a:endParaRPr>
          </a:p>
        </p:txBody>
      </p:sp>
      <p:sp>
        <p:nvSpPr>
          <p:cNvPr id="3" name="Symbol zastępczy zawartości 2"/>
          <p:cNvSpPr>
            <a:spLocks noGrp="1"/>
          </p:cNvSpPr>
          <p:nvPr>
            <p:ph idx="1"/>
          </p:nvPr>
        </p:nvSpPr>
        <p:spPr>
          <a:xfrm>
            <a:off x="838200" y="1825625"/>
            <a:ext cx="7958959" cy="4351338"/>
          </a:xfrm>
        </p:spPr>
        <p:txBody>
          <a:bodyPr/>
          <a:lstStyle/>
          <a:p>
            <a:pPr marL="0" indent="0">
              <a:buNone/>
            </a:pPr>
            <a:r>
              <a:rPr lang="pl-PL" dirty="0" smtClean="0"/>
              <a:t>Wskazane dzienne spożycie (GDA)</a:t>
            </a:r>
          </a:p>
          <a:p>
            <a:pPr marL="0" indent="0">
              <a:buNone/>
            </a:pPr>
            <a:r>
              <a:rPr lang="pl-PL" sz="2000" dirty="0" smtClean="0"/>
              <a:t>Pamiętajmy o tym, że zalecenie GDA nie może być traktowane jako indywidualne zalecenie żywieniowe dla danej osoby. Wskazane dzienne spożycie zostało obliczone dla przeciętnej zdrowej dorosłej osoby o prawidłowej masie ciała i normalnym poziomie aktywności fizycznej. W przypadku kobiet wynosi ono 2000 kcal/d, a mężczyzn 2500 kcal/d.</a:t>
            </a:r>
          </a:p>
          <a:p>
            <a:pPr marL="0" indent="0">
              <a:buNone/>
            </a:pPr>
            <a:endParaRPr lang="pl-PL" sz="2000" dirty="0" smtClean="0"/>
          </a:p>
          <a:p>
            <a:pPr marL="0" indent="0">
              <a:buNone/>
            </a:pPr>
            <a:r>
              <a:rPr lang="pl-PL" sz="2000" dirty="0" smtClean="0"/>
              <a:t>Dla uproszczenia przyjęto, że wartości na opakowaniu odnoszą się do zaleceń dla kobiet. Jest też zrozumiale, że mężczyźni odnoszący się do tych wartości GDA na pewno nie przekroczą norm spożycia.</a:t>
            </a:r>
            <a:endParaRPr lang="pl-PL" sz="2000" dirty="0"/>
          </a:p>
        </p:txBody>
      </p:sp>
    </p:spTree>
    <p:extLst>
      <p:ext uri="{BB962C8B-B14F-4D97-AF65-F5344CB8AC3E}">
        <p14:creationId xmlns:p14="http://schemas.microsoft.com/office/powerpoint/2010/main" val="3737194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1983152673"/>
              </p:ext>
            </p:extLst>
          </p:nvPr>
        </p:nvGraphicFramePr>
        <p:xfrm>
          <a:off x="145304" y="885165"/>
          <a:ext cx="5488240" cy="4875561"/>
        </p:xfrm>
        <a:graphic>
          <a:graphicData uri="http://schemas.openxmlformats.org/drawingml/2006/table">
            <a:tbl>
              <a:tblPr/>
              <a:tblGrid>
                <a:gridCol w="2744120">
                  <a:extLst>
                    <a:ext uri="{9D8B030D-6E8A-4147-A177-3AD203B41FA5}">
                      <a16:colId xmlns:a16="http://schemas.microsoft.com/office/drawing/2014/main" val="3391357682"/>
                    </a:ext>
                  </a:extLst>
                </a:gridCol>
                <a:gridCol w="2744120">
                  <a:extLst>
                    <a:ext uri="{9D8B030D-6E8A-4147-A177-3AD203B41FA5}">
                      <a16:colId xmlns:a16="http://schemas.microsoft.com/office/drawing/2014/main" val="1007791908"/>
                    </a:ext>
                  </a:extLst>
                </a:gridCol>
              </a:tblGrid>
              <a:tr h="399489">
                <a:tc gridSpan="2">
                  <a:txBody>
                    <a:bodyPr/>
                    <a:lstStyle/>
                    <a:p>
                      <a:pPr algn="l"/>
                      <a:r>
                        <a:rPr lang="pl-PL" b="1" dirty="0">
                          <a:solidFill>
                            <a:srgbClr val="FFFFFF"/>
                          </a:solidFill>
                          <a:effectLst/>
                        </a:rPr>
                        <a:t>Referencyjne wartości Wskazanego Dziennego Spożycia (GDA) dla kobiet</a:t>
                      </a:r>
                      <a:endParaRPr lang="pl-PL" dirty="0">
                        <a:solidFill>
                          <a:srgbClr val="FFFFFF"/>
                        </a:solidFill>
                        <a:effectLst/>
                      </a:endParaRPr>
                    </a:p>
                  </a:txBody>
                  <a:tcPr anchor="ctr">
                    <a:lnL>
                      <a:noFill/>
                    </a:lnL>
                    <a:lnR>
                      <a:noFill/>
                    </a:lnR>
                    <a:lnT>
                      <a:noFill/>
                    </a:lnT>
                    <a:lnB>
                      <a:noFill/>
                    </a:lnB>
                    <a:solidFill>
                      <a:srgbClr val="00C2C9"/>
                    </a:solidFill>
                  </a:tcPr>
                </a:tc>
                <a:tc hMerge="1">
                  <a:txBody>
                    <a:bodyPr/>
                    <a:lstStyle/>
                    <a:p>
                      <a:endParaRPr lang="pl-PL"/>
                    </a:p>
                  </a:txBody>
                  <a:tcPr/>
                </a:tc>
                <a:extLst>
                  <a:ext uri="{0D108BD9-81ED-4DB2-BD59-A6C34878D82A}">
                    <a16:rowId xmlns:a16="http://schemas.microsoft.com/office/drawing/2014/main" val="102241544"/>
                  </a:ext>
                </a:extLst>
              </a:tr>
              <a:tr h="399489">
                <a:tc>
                  <a:txBody>
                    <a:bodyPr/>
                    <a:lstStyle/>
                    <a:p>
                      <a:pPr fontAlgn="t"/>
                      <a:r>
                        <a:rPr lang="pl-PL" b="1">
                          <a:effectLst/>
                        </a:rPr>
                        <a:t>Składnik odżywczy</a:t>
                      </a:r>
                      <a:endParaRPr lang="pl-PL">
                        <a:effectLst/>
                      </a:endParaRPr>
                    </a:p>
                  </a:txBody>
                  <a:tcPr>
                    <a:lnL>
                      <a:noFill/>
                    </a:lnL>
                    <a:lnR>
                      <a:noFill/>
                    </a:lnR>
                    <a:lnT>
                      <a:noFill/>
                    </a:lnT>
                    <a:lnB>
                      <a:noFill/>
                    </a:lnB>
                    <a:solidFill>
                      <a:srgbClr val="FFFFFF"/>
                    </a:solidFill>
                  </a:tcPr>
                </a:tc>
                <a:tc>
                  <a:txBody>
                    <a:bodyPr/>
                    <a:lstStyle/>
                    <a:p>
                      <a:pPr fontAlgn="t"/>
                      <a:r>
                        <a:rPr lang="pl-PL" b="1">
                          <a:effectLst/>
                        </a:rPr>
                        <a:t>Wskazane Dzienne Spożycie (GDA)</a:t>
                      </a:r>
                      <a:endParaRPr lang="pl-PL">
                        <a:effectLst/>
                      </a:endParaRPr>
                    </a:p>
                  </a:txBody>
                  <a:tcPr>
                    <a:lnL>
                      <a:noFill/>
                    </a:lnL>
                    <a:lnR>
                      <a:noFill/>
                    </a:lnR>
                    <a:lnT>
                      <a:noFill/>
                    </a:lnT>
                    <a:lnB>
                      <a:noFill/>
                    </a:lnB>
                    <a:solidFill>
                      <a:srgbClr val="FFFFFF"/>
                    </a:solidFill>
                  </a:tcPr>
                </a:tc>
                <a:extLst>
                  <a:ext uri="{0D108BD9-81ED-4DB2-BD59-A6C34878D82A}">
                    <a16:rowId xmlns:a16="http://schemas.microsoft.com/office/drawing/2014/main" val="1744535932"/>
                  </a:ext>
                </a:extLst>
              </a:tr>
              <a:tr h="399489">
                <a:tc>
                  <a:txBody>
                    <a:bodyPr/>
                    <a:lstStyle/>
                    <a:p>
                      <a:pPr fontAlgn="t"/>
                      <a:r>
                        <a:rPr lang="pl-PL">
                          <a:effectLst/>
                        </a:rPr>
                        <a:t>Wartość energetyczna</a:t>
                      </a:r>
                    </a:p>
                  </a:txBody>
                  <a:tcPr>
                    <a:lnL>
                      <a:noFill/>
                    </a:lnL>
                    <a:lnR>
                      <a:noFill/>
                    </a:lnR>
                    <a:lnT>
                      <a:noFill/>
                    </a:lnT>
                    <a:lnB>
                      <a:noFill/>
                    </a:lnB>
                    <a:solidFill>
                      <a:srgbClr val="FFFFFF"/>
                    </a:solidFill>
                  </a:tcPr>
                </a:tc>
                <a:tc>
                  <a:txBody>
                    <a:bodyPr/>
                    <a:lstStyle/>
                    <a:p>
                      <a:pPr fontAlgn="t"/>
                      <a:r>
                        <a:rPr lang="pl-PL">
                          <a:effectLst/>
                        </a:rPr>
                        <a:t>2000 kcal</a:t>
                      </a:r>
                    </a:p>
                  </a:txBody>
                  <a:tcPr>
                    <a:lnL>
                      <a:noFill/>
                    </a:lnL>
                    <a:lnR>
                      <a:noFill/>
                    </a:lnR>
                    <a:lnT>
                      <a:noFill/>
                    </a:lnT>
                    <a:lnB>
                      <a:noFill/>
                    </a:lnB>
                    <a:solidFill>
                      <a:srgbClr val="FFFFFF"/>
                    </a:solidFill>
                  </a:tcPr>
                </a:tc>
                <a:extLst>
                  <a:ext uri="{0D108BD9-81ED-4DB2-BD59-A6C34878D82A}">
                    <a16:rowId xmlns:a16="http://schemas.microsoft.com/office/drawing/2014/main" val="1535376300"/>
                  </a:ext>
                </a:extLst>
              </a:tr>
              <a:tr h="399489">
                <a:tc>
                  <a:txBody>
                    <a:bodyPr/>
                    <a:lstStyle/>
                    <a:p>
                      <a:pPr fontAlgn="t"/>
                      <a:r>
                        <a:rPr lang="pl-PL">
                          <a:effectLst/>
                        </a:rPr>
                        <a:t>Białko</a:t>
                      </a:r>
                    </a:p>
                  </a:txBody>
                  <a:tcPr>
                    <a:lnL>
                      <a:noFill/>
                    </a:lnL>
                    <a:lnR>
                      <a:noFill/>
                    </a:lnR>
                    <a:lnT>
                      <a:noFill/>
                    </a:lnT>
                    <a:lnB>
                      <a:noFill/>
                    </a:lnB>
                    <a:solidFill>
                      <a:srgbClr val="FFFFFF"/>
                    </a:solidFill>
                  </a:tcPr>
                </a:tc>
                <a:tc>
                  <a:txBody>
                    <a:bodyPr/>
                    <a:lstStyle/>
                    <a:p>
                      <a:pPr fontAlgn="t"/>
                      <a:r>
                        <a:rPr lang="pl-PL">
                          <a:effectLst/>
                        </a:rPr>
                        <a:t>50 g</a:t>
                      </a:r>
                    </a:p>
                  </a:txBody>
                  <a:tcPr>
                    <a:lnL>
                      <a:noFill/>
                    </a:lnL>
                    <a:lnR>
                      <a:noFill/>
                    </a:lnR>
                    <a:lnT>
                      <a:noFill/>
                    </a:lnT>
                    <a:lnB>
                      <a:noFill/>
                    </a:lnB>
                    <a:solidFill>
                      <a:srgbClr val="FFFFFF"/>
                    </a:solidFill>
                  </a:tcPr>
                </a:tc>
                <a:extLst>
                  <a:ext uri="{0D108BD9-81ED-4DB2-BD59-A6C34878D82A}">
                    <a16:rowId xmlns:a16="http://schemas.microsoft.com/office/drawing/2014/main" val="1626602079"/>
                  </a:ext>
                </a:extLst>
              </a:tr>
              <a:tr h="399489">
                <a:tc>
                  <a:txBody>
                    <a:bodyPr/>
                    <a:lstStyle/>
                    <a:p>
                      <a:pPr fontAlgn="t"/>
                      <a:r>
                        <a:rPr lang="pl-PL">
                          <a:effectLst/>
                        </a:rPr>
                        <a:t>Węglowodany</a:t>
                      </a:r>
                    </a:p>
                  </a:txBody>
                  <a:tcPr>
                    <a:lnL>
                      <a:noFill/>
                    </a:lnL>
                    <a:lnR>
                      <a:noFill/>
                    </a:lnR>
                    <a:lnT>
                      <a:noFill/>
                    </a:lnT>
                    <a:lnB>
                      <a:noFill/>
                    </a:lnB>
                    <a:solidFill>
                      <a:srgbClr val="FFFFFF"/>
                    </a:solidFill>
                  </a:tcPr>
                </a:tc>
                <a:tc>
                  <a:txBody>
                    <a:bodyPr/>
                    <a:lstStyle/>
                    <a:p>
                      <a:pPr fontAlgn="t"/>
                      <a:r>
                        <a:rPr lang="pl-PL">
                          <a:effectLst/>
                        </a:rPr>
                        <a:t>270 g</a:t>
                      </a:r>
                    </a:p>
                  </a:txBody>
                  <a:tcPr>
                    <a:lnL>
                      <a:noFill/>
                    </a:lnL>
                    <a:lnR>
                      <a:noFill/>
                    </a:lnR>
                    <a:lnT>
                      <a:noFill/>
                    </a:lnT>
                    <a:lnB>
                      <a:noFill/>
                    </a:lnB>
                    <a:solidFill>
                      <a:srgbClr val="FFFFFF"/>
                    </a:solidFill>
                  </a:tcPr>
                </a:tc>
                <a:extLst>
                  <a:ext uri="{0D108BD9-81ED-4DB2-BD59-A6C34878D82A}">
                    <a16:rowId xmlns:a16="http://schemas.microsoft.com/office/drawing/2014/main" val="80600353"/>
                  </a:ext>
                </a:extLst>
              </a:tr>
              <a:tr h="399489">
                <a:tc>
                  <a:txBody>
                    <a:bodyPr/>
                    <a:lstStyle/>
                    <a:p>
                      <a:pPr fontAlgn="t"/>
                      <a:r>
                        <a:rPr lang="pl-PL">
                          <a:effectLst/>
                        </a:rPr>
                        <a:t>Tłuszcz</a:t>
                      </a:r>
                    </a:p>
                  </a:txBody>
                  <a:tcPr>
                    <a:lnL>
                      <a:noFill/>
                    </a:lnL>
                    <a:lnR>
                      <a:noFill/>
                    </a:lnR>
                    <a:lnT>
                      <a:noFill/>
                    </a:lnT>
                    <a:lnB>
                      <a:noFill/>
                    </a:lnB>
                    <a:solidFill>
                      <a:srgbClr val="FFFFFF"/>
                    </a:solidFill>
                  </a:tcPr>
                </a:tc>
                <a:tc>
                  <a:txBody>
                    <a:bodyPr/>
                    <a:lstStyle/>
                    <a:p>
                      <a:pPr fontAlgn="t"/>
                      <a:r>
                        <a:rPr lang="pl-PL">
                          <a:effectLst/>
                        </a:rPr>
                        <a:t>nie więcej niż 70 g</a:t>
                      </a:r>
                    </a:p>
                  </a:txBody>
                  <a:tcPr>
                    <a:lnL>
                      <a:noFill/>
                    </a:lnL>
                    <a:lnR>
                      <a:noFill/>
                    </a:lnR>
                    <a:lnT>
                      <a:noFill/>
                    </a:lnT>
                    <a:lnB>
                      <a:noFill/>
                    </a:lnB>
                    <a:solidFill>
                      <a:srgbClr val="FFFFFF"/>
                    </a:solidFill>
                  </a:tcPr>
                </a:tc>
                <a:extLst>
                  <a:ext uri="{0D108BD9-81ED-4DB2-BD59-A6C34878D82A}">
                    <a16:rowId xmlns:a16="http://schemas.microsoft.com/office/drawing/2014/main" val="634477105"/>
                  </a:ext>
                </a:extLst>
              </a:tr>
              <a:tr h="399489">
                <a:tc>
                  <a:txBody>
                    <a:bodyPr/>
                    <a:lstStyle/>
                    <a:p>
                      <a:pPr fontAlgn="t"/>
                      <a:r>
                        <a:rPr lang="pl-PL">
                          <a:effectLst/>
                        </a:rPr>
                        <a:t>Kwasy tłuszczowe nasycone</a:t>
                      </a:r>
                    </a:p>
                  </a:txBody>
                  <a:tcPr>
                    <a:lnL>
                      <a:noFill/>
                    </a:lnL>
                    <a:lnR>
                      <a:noFill/>
                    </a:lnR>
                    <a:lnT>
                      <a:noFill/>
                    </a:lnT>
                    <a:lnB>
                      <a:noFill/>
                    </a:lnB>
                    <a:solidFill>
                      <a:srgbClr val="FFFFFF"/>
                    </a:solidFill>
                  </a:tcPr>
                </a:tc>
                <a:tc>
                  <a:txBody>
                    <a:bodyPr/>
                    <a:lstStyle/>
                    <a:p>
                      <a:pPr fontAlgn="t"/>
                      <a:r>
                        <a:rPr lang="pl-PL">
                          <a:effectLst/>
                        </a:rPr>
                        <a:t>nie więcej niż 20 g</a:t>
                      </a:r>
                    </a:p>
                  </a:txBody>
                  <a:tcPr>
                    <a:lnL>
                      <a:noFill/>
                    </a:lnL>
                    <a:lnR>
                      <a:noFill/>
                    </a:lnR>
                    <a:lnT>
                      <a:noFill/>
                    </a:lnT>
                    <a:lnB>
                      <a:noFill/>
                    </a:lnB>
                    <a:solidFill>
                      <a:srgbClr val="FFFFFF"/>
                    </a:solidFill>
                  </a:tcPr>
                </a:tc>
                <a:extLst>
                  <a:ext uri="{0D108BD9-81ED-4DB2-BD59-A6C34878D82A}">
                    <a16:rowId xmlns:a16="http://schemas.microsoft.com/office/drawing/2014/main" val="4226557285"/>
                  </a:ext>
                </a:extLst>
              </a:tr>
              <a:tr h="399489">
                <a:tc>
                  <a:txBody>
                    <a:bodyPr/>
                    <a:lstStyle/>
                    <a:p>
                      <a:pPr fontAlgn="t"/>
                      <a:r>
                        <a:rPr lang="pl-PL">
                          <a:effectLst/>
                        </a:rPr>
                        <a:t>Błonnik</a:t>
                      </a:r>
                    </a:p>
                  </a:txBody>
                  <a:tcPr>
                    <a:lnL>
                      <a:noFill/>
                    </a:lnL>
                    <a:lnR>
                      <a:noFill/>
                    </a:lnR>
                    <a:lnT>
                      <a:noFill/>
                    </a:lnT>
                    <a:lnB>
                      <a:noFill/>
                    </a:lnB>
                    <a:solidFill>
                      <a:srgbClr val="FFFFFF"/>
                    </a:solidFill>
                  </a:tcPr>
                </a:tc>
                <a:tc>
                  <a:txBody>
                    <a:bodyPr/>
                    <a:lstStyle/>
                    <a:p>
                      <a:pPr fontAlgn="t"/>
                      <a:r>
                        <a:rPr lang="pl-PL">
                          <a:effectLst/>
                        </a:rPr>
                        <a:t>25 g</a:t>
                      </a:r>
                    </a:p>
                  </a:txBody>
                  <a:tcPr>
                    <a:lnL>
                      <a:noFill/>
                    </a:lnL>
                    <a:lnR>
                      <a:noFill/>
                    </a:lnR>
                    <a:lnT>
                      <a:noFill/>
                    </a:lnT>
                    <a:lnB>
                      <a:noFill/>
                    </a:lnB>
                    <a:solidFill>
                      <a:srgbClr val="FFFFFF"/>
                    </a:solidFill>
                  </a:tcPr>
                </a:tc>
                <a:extLst>
                  <a:ext uri="{0D108BD9-81ED-4DB2-BD59-A6C34878D82A}">
                    <a16:rowId xmlns:a16="http://schemas.microsoft.com/office/drawing/2014/main" val="3048443529"/>
                  </a:ext>
                </a:extLst>
              </a:tr>
              <a:tr h="399489">
                <a:tc>
                  <a:txBody>
                    <a:bodyPr/>
                    <a:lstStyle/>
                    <a:p>
                      <a:pPr fontAlgn="t"/>
                      <a:r>
                        <a:rPr lang="pl-PL">
                          <a:effectLst/>
                        </a:rPr>
                        <a:t>Sód (sól)</a:t>
                      </a:r>
                    </a:p>
                  </a:txBody>
                  <a:tcPr>
                    <a:lnL>
                      <a:noFill/>
                    </a:lnL>
                    <a:lnR>
                      <a:noFill/>
                    </a:lnR>
                    <a:lnT>
                      <a:noFill/>
                    </a:lnT>
                    <a:lnB>
                      <a:noFill/>
                    </a:lnB>
                    <a:solidFill>
                      <a:srgbClr val="FFFFFF"/>
                    </a:solidFill>
                  </a:tcPr>
                </a:tc>
                <a:tc>
                  <a:txBody>
                    <a:bodyPr/>
                    <a:lstStyle/>
                    <a:p>
                      <a:pPr fontAlgn="t"/>
                      <a:r>
                        <a:rPr lang="pl-PL">
                          <a:effectLst/>
                        </a:rPr>
                        <a:t>nie więcej niż 2,4 g (6 g)</a:t>
                      </a:r>
                    </a:p>
                  </a:txBody>
                  <a:tcPr>
                    <a:lnL>
                      <a:noFill/>
                    </a:lnL>
                    <a:lnR>
                      <a:noFill/>
                    </a:lnR>
                    <a:lnT>
                      <a:noFill/>
                    </a:lnT>
                    <a:lnB>
                      <a:noFill/>
                    </a:lnB>
                    <a:solidFill>
                      <a:srgbClr val="FFFFFF"/>
                    </a:solidFill>
                  </a:tcPr>
                </a:tc>
                <a:extLst>
                  <a:ext uri="{0D108BD9-81ED-4DB2-BD59-A6C34878D82A}">
                    <a16:rowId xmlns:a16="http://schemas.microsoft.com/office/drawing/2014/main" val="738294332"/>
                  </a:ext>
                </a:extLst>
              </a:tr>
              <a:tr h="399489">
                <a:tc>
                  <a:txBody>
                    <a:bodyPr/>
                    <a:lstStyle/>
                    <a:p>
                      <a:pPr fontAlgn="t"/>
                      <a:r>
                        <a:rPr lang="pl-PL">
                          <a:effectLst/>
                        </a:rPr>
                        <a:t>Cukry</a:t>
                      </a:r>
                    </a:p>
                  </a:txBody>
                  <a:tcPr>
                    <a:lnL>
                      <a:noFill/>
                    </a:lnL>
                    <a:lnR>
                      <a:noFill/>
                    </a:lnR>
                    <a:lnT>
                      <a:noFill/>
                    </a:lnT>
                    <a:lnB>
                      <a:noFill/>
                    </a:lnB>
                    <a:solidFill>
                      <a:srgbClr val="FFFFFF"/>
                    </a:solidFill>
                  </a:tcPr>
                </a:tc>
                <a:tc>
                  <a:txBody>
                    <a:bodyPr/>
                    <a:lstStyle/>
                    <a:p>
                      <a:pPr fontAlgn="t"/>
                      <a:r>
                        <a:rPr lang="pl-PL">
                          <a:effectLst/>
                        </a:rPr>
                        <a:t>nie więcej niż 90 g</a:t>
                      </a:r>
                    </a:p>
                  </a:txBody>
                  <a:tcPr>
                    <a:lnL>
                      <a:noFill/>
                    </a:lnL>
                    <a:lnR>
                      <a:noFill/>
                    </a:lnR>
                    <a:lnT>
                      <a:noFill/>
                    </a:lnT>
                    <a:lnB>
                      <a:noFill/>
                    </a:lnB>
                    <a:solidFill>
                      <a:srgbClr val="FFFFFF"/>
                    </a:solidFill>
                  </a:tcPr>
                </a:tc>
                <a:extLst>
                  <a:ext uri="{0D108BD9-81ED-4DB2-BD59-A6C34878D82A}">
                    <a16:rowId xmlns:a16="http://schemas.microsoft.com/office/drawing/2014/main" val="3814675553"/>
                  </a:ext>
                </a:extLst>
              </a:tr>
              <a:tr h="399489">
                <a:tc>
                  <a:txBody>
                    <a:bodyPr/>
                    <a:lstStyle/>
                    <a:p>
                      <a:pPr fontAlgn="t"/>
                      <a:r>
                        <a:rPr lang="pl-PL">
                          <a:effectLst/>
                        </a:rPr>
                        <a:t>- w tym cukry dodane</a:t>
                      </a:r>
                    </a:p>
                  </a:txBody>
                  <a:tcPr>
                    <a:lnL>
                      <a:noFill/>
                    </a:lnL>
                    <a:lnR>
                      <a:noFill/>
                    </a:lnR>
                    <a:lnT>
                      <a:noFill/>
                    </a:lnT>
                    <a:lnB>
                      <a:noFill/>
                    </a:lnB>
                    <a:solidFill>
                      <a:srgbClr val="FFFFFF"/>
                    </a:solidFill>
                  </a:tcPr>
                </a:tc>
                <a:tc>
                  <a:txBody>
                    <a:bodyPr/>
                    <a:lstStyle/>
                    <a:p>
                      <a:pPr fontAlgn="t"/>
                      <a:r>
                        <a:rPr lang="pl-PL" dirty="0">
                          <a:effectLst/>
                        </a:rPr>
                        <a:t>nie więcej niż 50 g</a:t>
                      </a:r>
                    </a:p>
                  </a:txBody>
                  <a:tcPr>
                    <a:lnL>
                      <a:noFill/>
                    </a:lnL>
                    <a:lnR>
                      <a:noFill/>
                    </a:lnR>
                    <a:lnT>
                      <a:noFill/>
                    </a:lnT>
                    <a:lnB>
                      <a:noFill/>
                    </a:lnB>
                    <a:solidFill>
                      <a:srgbClr val="FFFFFF"/>
                    </a:solidFill>
                  </a:tcPr>
                </a:tc>
                <a:extLst>
                  <a:ext uri="{0D108BD9-81ED-4DB2-BD59-A6C34878D82A}">
                    <a16:rowId xmlns:a16="http://schemas.microsoft.com/office/drawing/2014/main" val="1348088654"/>
                  </a:ext>
                </a:extLst>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1788391905"/>
              </p:ext>
            </p:extLst>
          </p:nvPr>
        </p:nvGraphicFramePr>
        <p:xfrm>
          <a:off x="5833241" y="885165"/>
          <a:ext cx="6151180" cy="4899908"/>
        </p:xfrm>
        <a:graphic>
          <a:graphicData uri="http://schemas.openxmlformats.org/drawingml/2006/table">
            <a:tbl>
              <a:tblPr/>
              <a:tblGrid>
                <a:gridCol w="3075590">
                  <a:extLst>
                    <a:ext uri="{9D8B030D-6E8A-4147-A177-3AD203B41FA5}">
                      <a16:colId xmlns:a16="http://schemas.microsoft.com/office/drawing/2014/main" val="2149508569"/>
                    </a:ext>
                  </a:extLst>
                </a:gridCol>
                <a:gridCol w="3075590">
                  <a:extLst>
                    <a:ext uri="{9D8B030D-6E8A-4147-A177-3AD203B41FA5}">
                      <a16:colId xmlns:a16="http://schemas.microsoft.com/office/drawing/2014/main" val="2443377466"/>
                    </a:ext>
                  </a:extLst>
                </a:gridCol>
              </a:tblGrid>
              <a:tr h="657101">
                <a:tc gridSpan="2">
                  <a:txBody>
                    <a:bodyPr/>
                    <a:lstStyle/>
                    <a:p>
                      <a:pPr algn="l"/>
                      <a:r>
                        <a:rPr lang="pl-PL" b="1" dirty="0">
                          <a:solidFill>
                            <a:srgbClr val="FFFFFF"/>
                          </a:solidFill>
                          <a:effectLst/>
                        </a:rPr>
                        <a:t>Referencyjne wartości Wskazanego Dziennego Spożycia (GDA) dla mężczyzn</a:t>
                      </a:r>
                      <a:endParaRPr lang="pl-PL" dirty="0">
                        <a:solidFill>
                          <a:srgbClr val="FFFFFF"/>
                        </a:solidFill>
                        <a:effectLst/>
                      </a:endParaRPr>
                    </a:p>
                  </a:txBody>
                  <a:tcPr anchor="ctr">
                    <a:lnL>
                      <a:noFill/>
                    </a:lnL>
                    <a:lnR>
                      <a:noFill/>
                    </a:lnR>
                    <a:lnT>
                      <a:noFill/>
                    </a:lnT>
                    <a:lnB>
                      <a:noFill/>
                    </a:lnB>
                    <a:solidFill>
                      <a:srgbClr val="00C2C9"/>
                    </a:solidFill>
                  </a:tcPr>
                </a:tc>
                <a:tc hMerge="1">
                  <a:txBody>
                    <a:bodyPr/>
                    <a:lstStyle/>
                    <a:p>
                      <a:endParaRPr lang="pl-PL"/>
                    </a:p>
                  </a:txBody>
                  <a:tcPr/>
                </a:tc>
                <a:extLst>
                  <a:ext uri="{0D108BD9-81ED-4DB2-BD59-A6C34878D82A}">
                    <a16:rowId xmlns:a16="http://schemas.microsoft.com/office/drawing/2014/main" val="1446346737"/>
                  </a:ext>
                </a:extLst>
              </a:tr>
              <a:tr h="639049">
                <a:tc>
                  <a:txBody>
                    <a:bodyPr/>
                    <a:lstStyle/>
                    <a:p>
                      <a:pPr fontAlgn="t"/>
                      <a:r>
                        <a:rPr lang="pl-PL" b="1">
                          <a:effectLst/>
                        </a:rPr>
                        <a:t>Składnik odżywczy</a:t>
                      </a:r>
                      <a:endParaRPr lang="pl-PL">
                        <a:effectLst/>
                      </a:endParaRPr>
                    </a:p>
                  </a:txBody>
                  <a:tcPr>
                    <a:lnL>
                      <a:noFill/>
                    </a:lnL>
                    <a:lnR>
                      <a:noFill/>
                    </a:lnR>
                    <a:lnT>
                      <a:noFill/>
                    </a:lnT>
                    <a:lnB>
                      <a:noFill/>
                    </a:lnB>
                    <a:solidFill>
                      <a:srgbClr val="FFFFFF"/>
                    </a:solidFill>
                  </a:tcPr>
                </a:tc>
                <a:tc>
                  <a:txBody>
                    <a:bodyPr/>
                    <a:lstStyle/>
                    <a:p>
                      <a:pPr fontAlgn="t"/>
                      <a:r>
                        <a:rPr lang="pl-PL" b="1">
                          <a:effectLst/>
                        </a:rPr>
                        <a:t>Wskazane Dzienne Spożycie (GDA)</a:t>
                      </a:r>
                      <a:endParaRPr lang="pl-PL">
                        <a:effectLst/>
                      </a:endParaRPr>
                    </a:p>
                  </a:txBody>
                  <a:tcPr>
                    <a:lnL>
                      <a:noFill/>
                    </a:lnL>
                    <a:lnR>
                      <a:noFill/>
                    </a:lnR>
                    <a:lnT>
                      <a:noFill/>
                    </a:lnT>
                    <a:lnB>
                      <a:noFill/>
                    </a:lnB>
                    <a:solidFill>
                      <a:srgbClr val="FFFFFF"/>
                    </a:solidFill>
                  </a:tcPr>
                </a:tc>
                <a:extLst>
                  <a:ext uri="{0D108BD9-81ED-4DB2-BD59-A6C34878D82A}">
                    <a16:rowId xmlns:a16="http://schemas.microsoft.com/office/drawing/2014/main" val="155967583"/>
                  </a:ext>
                </a:extLst>
              </a:tr>
              <a:tr h="400303">
                <a:tc>
                  <a:txBody>
                    <a:bodyPr/>
                    <a:lstStyle/>
                    <a:p>
                      <a:pPr fontAlgn="t"/>
                      <a:r>
                        <a:rPr lang="pl-PL">
                          <a:effectLst/>
                        </a:rPr>
                        <a:t>Wartość energetyczna</a:t>
                      </a:r>
                    </a:p>
                  </a:txBody>
                  <a:tcPr>
                    <a:lnL>
                      <a:noFill/>
                    </a:lnL>
                    <a:lnR>
                      <a:noFill/>
                    </a:lnR>
                    <a:lnT>
                      <a:noFill/>
                    </a:lnT>
                    <a:lnB>
                      <a:noFill/>
                    </a:lnB>
                    <a:solidFill>
                      <a:srgbClr val="FFFFFF"/>
                    </a:solidFill>
                  </a:tcPr>
                </a:tc>
                <a:tc>
                  <a:txBody>
                    <a:bodyPr/>
                    <a:lstStyle/>
                    <a:p>
                      <a:pPr fontAlgn="t"/>
                      <a:r>
                        <a:rPr lang="pl-PL">
                          <a:effectLst/>
                        </a:rPr>
                        <a:t>2500 kcal</a:t>
                      </a:r>
                    </a:p>
                  </a:txBody>
                  <a:tcPr>
                    <a:lnL>
                      <a:noFill/>
                    </a:lnL>
                    <a:lnR>
                      <a:noFill/>
                    </a:lnR>
                    <a:lnT>
                      <a:noFill/>
                    </a:lnT>
                    <a:lnB>
                      <a:noFill/>
                    </a:lnB>
                    <a:solidFill>
                      <a:srgbClr val="FFFFFF"/>
                    </a:solidFill>
                  </a:tcPr>
                </a:tc>
                <a:extLst>
                  <a:ext uri="{0D108BD9-81ED-4DB2-BD59-A6C34878D82A}">
                    <a16:rowId xmlns:a16="http://schemas.microsoft.com/office/drawing/2014/main" val="3164616742"/>
                  </a:ext>
                </a:extLst>
              </a:tr>
              <a:tr h="400303">
                <a:tc>
                  <a:txBody>
                    <a:bodyPr/>
                    <a:lstStyle/>
                    <a:p>
                      <a:pPr fontAlgn="t"/>
                      <a:r>
                        <a:rPr lang="pl-PL">
                          <a:effectLst/>
                        </a:rPr>
                        <a:t>Białko</a:t>
                      </a:r>
                    </a:p>
                  </a:txBody>
                  <a:tcPr>
                    <a:lnL>
                      <a:noFill/>
                    </a:lnL>
                    <a:lnR>
                      <a:noFill/>
                    </a:lnR>
                    <a:lnT>
                      <a:noFill/>
                    </a:lnT>
                    <a:lnB>
                      <a:noFill/>
                    </a:lnB>
                    <a:solidFill>
                      <a:srgbClr val="FFFFFF"/>
                    </a:solidFill>
                  </a:tcPr>
                </a:tc>
                <a:tc>
                  <a:txBody>
                    <a:bodyPr/>
                    <a:lstStyle/>
                    <a:p>
                      <a:pPr fontAlgn="t"/>
                      <a:r>
                        <a:rPr lang="pl-PL">
                          <a:effectLst/>
                        </a:rPr>
                        <a:t>60 g</a:t>
                      </a:r>
                    </a:p>
                  </a:txBody>
                  <a:tcPr>
                    <a:lnL>
                      <a:noFill/>
                    </a:lnL>
                    <a:lnR>
                      <a:noFill/>
                    </a:lnR>
                    <a:lnT>
                      <a:noFill/>
                    </a:lnT>
                    <a:lnB>
                      <a:noFill/>
                    </a:lnB>
                    <a:solidFill>
                      <a:srgbClr val="FFFFFF"/>
                    </a:solidFill>
                  </a:tcPr>
                </a:tc>
                <a:extLst>
                  <a:ext uri="{0D108BD9-81ED-4DB2-BD59-A6C34878D82A}">
                    <a16:rowId xmlns:a16="http://schemas.microsoft.com/office/drawing/2014/main" val="3117640394"/>
                  </a:ext>
                </a:extLst>
              </a:tr>
              <a:tr h="400303">
                <a:tc>
                  <a:txBody>
                    <a:bodyPr/>
                    <a:lstStyle/>
                    <a:p>
                      <a:pPr fontAlgn="t"/>
                      <a:r>
                        <a:rPr lang="pl-PL">
                          <a:effectLst/>
                        </a:rPr>
                        <a:t>Węglowodany</a:t>
                      </a:r>
                    </a:p>
                  </a:txBody>
                  <a:tcPr>
                    <a:lnL>
                      <a:noFill/>
                    </a:lnL>
                    <a:lnR>
                      <a:noFill/>
                    </a:lnR>
                    <a:lnT>
                      <a:noFill/>
                    </a:lnT>
                    <a:lnB>
                      <a:noFill/>
                    </a:lnB>
                    <a:solidFill>
                      <a:srgbClr val="FFFFFF"/>
                    </a:solidFill>
                  </a:tcPr>
                </a:tc>
                <a:tc>
                  <a:txBody>
                    <a:bodyPr/>
                    <a:lstStyle/>
                    <a:p>
                      <a:pPr fontAlgn="t"/>
                      <a:r>
                        <a:rPr lang="pl-PL">
                          <a:effectLst/>
                        </a:rPr>
                        <a:t>340 g</a:t>
                      </a:r>
                    </a:p>
                  </a:txBody>
                  <a:tcPr>
                    <a:lnL>
                      <a:noFill/>
                    </a:lnL>
                    <a:lnR>
                      <a:noFill/>
                    </a:lnR>
                    <a:lnT>
                      <a:noFill/>
                    </a:lnT>
                    <a:lnB>
                      <a:noFill/>
                    </a:lnB>
                    <a:solidFill>
                      <a:srgbClr val="FFFFFF"/>
                    </a:solidFill>
                  </a:tcPr>
                </a:tc>
                <a:extLst>
                  <a:ext uri="{0D108BD9-81ED-4DB2-BD59-A6C34878D82A}">
                    <a16:rowId xmlns:a16="http://schemas.microsoft.com/office/drawing/2014/main" val="969219490"/>
                  </a:ext>
                </a:extLst>
              </a:tr>
              <a:tr h="400303">
                <a:tc>
                  <a:txBody>
                    <a:bodyPr/>
                    <a:lstStyle/>
                    <a:p>
                      <a:pPr fontAlgn="t"/>
                      <a:r>
                        <a:rPr lang="pl-PL">
                          <a:effectLst/>
                        </a:rPr>
                        <a:t>Tłuszcz</a:t>
                      </a:r>
                    </a:p>
                  </a:txBody>
                  <a:tcPr>
                    <a:lnL>
                      <a:noFill/>
                    </a:lnL>
                    <a:lnR>
                      <a:noFill/>
                    </a:lnR>
                    <a:lnT>
                      <a:noFill/>
                    </a:lnT>
                    <a:lnB>
                      <a:noFill/>
                    </a:lnB>
                    <a:solidFill>
                      <a:srgbClr val="FFFFFF"/>
                    </a:solidFill>
                  </a:tcPr>
                </a:tc>
                <a:tc>
                  <a:txBody>
                    <a:bodyPr/>
                    <a:lstStyle/>
                    <a:p>
                      <a:pPr fontAlgn="t"/>
                      <a:r>
                        <a:rPr lang="pl-PL">
                          <a:effectLst/>
                        </a:rPr>
                        <a:t>nie więcej niż 80 g</a:t>
                      </a:r>
                    </a:p>
                  </a:txBody>
                  <a:tcPr>
                    <a:lnL>
                      <a:noFill/>
                    </a:lnL>
                    <a:lnR>
                      <a:noFill/>
                    </a:lnR>
                    <a:lnT>
                      <a:noFill/>
                    </a:lnT>
                    <a:lnB>
                      <a:noFill/>
                    </a:lnB>
                    <a:solidFill>
                      <a:srgbClr val="FFFFFF"/>
                    </a:solidFill>
                  </a:tcPr>
                </a:tc>
                <a:extLst>
                  <a:ext uri="{0D108BD9-81ED-4DB2-BD59-A6C34878D82A}">
                    <a16:rowId xmlns:a16="http://schemas.microsoft.com/office/drawing/2014/main" val="1502298728"/>
                  </a:ext>
                </a:extLst>
              </a:tr>
              <a:tr h="400303">
                <a:tc>
                  <a:txBody>
                    <a:bodyPr/>
                    <a:lstStyle/>
                    <a:p>
                      <a:pPr fontAlgn="t"/>
                      <a:r>
                        <a:rPr lang="pl-PL">
                          <a:effectLst/>
                        </a:rPr>
                        <a:t>Kwasy tłuszczowe nasycone</a:t>
                      </a:r>
                    </a:p>
                  </a:txBody>
                  <a:tcPr>
                    <a:lnL>
                      <a:noFill/>
                    </a:lnL>
                    <a:lnR>
                      <a:noFill/>
                    </a:lnR>
                    <a:lnT>
                      <a:noFill/>
                    </a:lnT>
                    <a:lnB>
                      <a:noFill/>
                    </a:lnB>
                    <a:solidFill>
                      <a:srgbClr val="FFFFFF"/>
                    </a:solidFill>
                  </a:tcPr>
                </a:tc>
                <a:tc>
                  <a:txBody>
                    <a:bodyPr/>
                    <a:lstStyle/>
                    <a:p>
                      <a:pPr fontAlgn="t"/>
                      <a:r>
                        <a:rPr lang="pl-PL">
                          <a:effectLst/>
                        </a:rPr>
                        <a:t>nie więcej niż 30 g</a:t>
                      </a:r>
                    </a:p>
                  </a:txBody>
                  <a:tcPr>
                    <a:lnL>
                      <a:noFill/>
                    </a:lnL>
                    <a:lnR>
                      <a:noFill/>
                    </a:lnR>
                    <a:lnT>
                      <a:noFill/>
                    </a:lnT>
                    <a:lnB>
                      <a:noFill/>
                    </a:lnB>
                    <a:solidFill>
                      <a:srgbClr val="FFFFFF"/>
                    </a:solidFill>
                  </a:tcPr>
                </a:tc>
                <a:extLst>
                  <a:ext uri="{0D108BD9-81ED-4DB2-BD59-A6C34878D82A}">
                    <a16:rowId xmlns:a16="http://schemas.microsoft.com/office/drawing/2014/main" val="4086848296"/>
                  </a:ext>
                </a:extLst>
              </a:tr>
              <a:tr h="400303">
                <a:tc>
                  <a:txBody>
                    <a:bodyPr/>
                    <a:lstStyle/>
                    <a:p>
                      <a:pPr fontAlgn="t"/>
                      <a:r>
                        <a:rPr lang="pl-PL">
                          <a:effectLst/>
                        </a:rPr>
                        <a:t>Błonnik</a:t>
                      </a:r>
                    </a:p>
                  </a:txBody>
                  <a:tcPr>
                    <a:lnL>
                      <a:noFill/>
                    </a:lnL>
                    <a:lnR>
                      <a:noFill/>
                    </a:lnR>
                    <a:lnT>
                      <a:noFill/>
                    </a:lnT>
                    <a:lnB>
                      <a:noFill/>
                    </a:lnB>
                    <a:solidFill>
                      <a:srgbClr val="FFFFFF"/>
                    </a:solidFill>
                  </a:tcPr>
                </a:tc>
                <a:tc>
                  <a:txBody>
                    <a:bodyPr/>
                    <a:lstStyle/>
                    <a:p>
                      <a:pPr fontAlgn="t"/>
                      <a:r>
                        <a:rPr lang="pl-PL">
                          <a:effectLst/>
                        </a:rPr>
                        <a:t>25 g</a:t>
                      </a:r>
                    </a:p>
                  </a:txBody>
                  <a:tcPr>
                    <a:lnL>
                      <a:noFill/>
                    </a:lnL>
                    <a:lnR>
                      <a:noFill/>
                    </a:lnR>
                    <a:lnT>
                      <a:noFill/>
                    </a:lnT>
                    <a:lnB>
                      <a:noFill/>
                    </a:lnB>
                    <a:solidFill>
                      <a:srgbClr val="FFFFFF"/>
                    </a:solidFill>
                  </a:tcPr>
                </a:tc>
                <a:extLst>
                  <a:ext uri="{0D108BD9-81ED-4DB2-BD59-A6C34878D82A}">
                    <a16:rowId xmlns:a16="http://schemas.microsoft.com/office/drawing/2014/main" val="2860794154"/>
                  </a:ext>
                </a:extLst>
              </a:tr>
              <a:tr h="400303">
                <a:tc>
                  <a:txBody>
                    <a:bodyPr/>
                    <a:lstStyle/>
                    <a:p>
                      <a:pPr fontAlgn="t"/>
                      <a:r>
                        <a:rPr lang="pl-PL">
                          <a:effectLst/>
                        </a:rPr>
                        <a:t>Sód (sól)</a:t>
                      </a:r>
                    </a:p>
                  </a:txBody>
                  <a:tcPr>
                    <a:lnL>
                      <a:noFill/>
                    </a:lnL>
                    <a:lnR>
                      <a:noFill/>
                    </a:lnR>
                    <a:lnT>
                      <a:noFill/>
                    </a:lnT>
                    <a:lnB>
                      <a:noFill/>
                    </a:lnB>
                    <a:solidFill>
                      <a:srgbClr val="FFFFFF"/>
                    </a:solidFill>
                  </a:tcPr>
                </a:tc>
                <a:tc>
                  <a:txBody>
                    <a:bodyPr/>
                    <a:lstStyle/>
                    <a:p>
                      <a:pPr fontAlgn="t"/>
                      <a:r>
                        <a:rPr lang="pl-PL">
                          <a:effectLst/>
                        </a:rPr>
                        <a:t>nie więcej niż 2,4 g (6 g)</a:t>
                      </a:r>
                    </a:p>
                  </a:txBody>
                  <a:tcPr>
                    <a:lnL>
                      <a:noFill/>
                    </a:lnL>
                    <a:lnR>
                      <a:noFill/>
                    </a:lnR>
                    <a:lnT>
                      <a:noFill/>
                    </a:lnT>
                    <a:lnB>
                      <a:noFill/>
                    </a:lnB>
                    <a:solidFill>
                      <a:srgbClr val="FFFFFF"/>
                    </a:solidFill>
                  </a:tcPr>
                </a:tc>
                <a:extLst>
                  <a:ext uri="{0D108BD9-81ED-4DB2-BD59-A6C34878D82A}">
                    <a16:rowId xmlns:a16="http://schemas.microsoft.com/office/drawing/2014/main" val="526762953"/>
                  </a:ext>
                </a:extLst>
              </a:tr>
              <a:tr h="400303">
                <a:tc>
                  <a:txBody>
                    <a:bodyPr/>
                    <a:lstStyle/>
                    <a:p>
                      <a:pPr fontAlgn="t"/>
                      <a:r>
                        <a:rPr lang="pl-PL">
                          <a:effectLst/>
                        </a:rPr>
                        <a:t>Cukry</a:t>
                      </a:r>
                    </a:p>
                  </a:txBody>
                  <a:tcPr>
                    <a:lnL>
                      <a:noFill/>
                    </a:lnL>
                    <a:lnR>
                      <a:noFill/>
                    </a:lnR>
                    <a:lnT>
                      <a:noFill/>
                    </a:lnT>
                    <a:lnB>
                      <a:noFill/>
                    </a:lnB>
                    <a:solidFill>
                      <a:srgbClr val="FFFFFF"/>
                    </a:solidFill>
                  </a:tcPr>
                </a:tc>
                <a:tc>
                  <a:txBody>
                    <a:bodyPr/>
                    <a:lstStyle/>
                    <a:p>
                      <a:pPr fontAlgn="t"/>
                      <a:r>
                        <a:rPr lang="pl-PL">
                          <a:effectLst/>
                        </a:rPr>
                        <a:t>nie więcej niż 110 g</a:t>
                      </a:r>
                    </a:p>
                  </a:txBody>
                  <a:tcPr>
                    <a:lnL>
                      <a:noFill/>
                    </a:lnL>
                    <a:lnR>
                      <a:noFill/>
                    </a:lnR>
                    <a:lnT>
                      <a:noFill/>
                    </a:lnT>
                    <a:lnB>
                      <a:noFill/>
                    </a:lnB>
                    <a:solidFill>
                      <a:srgbClr val="FFFFFF"/>
                    </a:solidFill>
                  </a:tcPr>
                </a:tc>
                <a:extLst>
                  <a:ext uri="{0D108BD9-81ED-4DB2-BD59-A6C34878D82A}">
                    <a16:rowId xmlns:a16="http://schemas.microsoft.com/office/drawing/2014/main" val="645792357"/>
                  </a:ext>
                </a:extLst>
              </a:tr>
              <a:tr h="400303">
                <a:tc>
                  <a:txBody>
                    <a:bodyPr/>
                    <a:lstStyle/>
                    <a:p>
                      <a:pPr fontAlgn="t"/>
                      <a:r>
                        <a:rPr lang="pl-PL">
                          <a:effectLst/>
                        </a:rPr>
                        <a:t>- w tym cukry dodane</a:t>
                      </a:r>
                    </a:p>
                  </a:txBody>
                  <a:tcPr>
                    <a:lnL>
                      <a:noFill/>
                    </a:lnL>
                    <a:lnR>
                      <a:noFill/>
                    </a:lnR>
                    <a:lnT>
                      <a:noFill/>
                    </a:lnT>
                    <a:lnB>
                      <a:noFill/>
                    </a:lnB>
                    <a:solidFill>
                      <a:srgbClr val="FFFFFF"/>
                    </a:solidFill>
                  </a:tcPr>
                </a:tc>
                <a:tc>
                  <a:txBody>
                    <a:bodyPr/>
                    <a:lstStyle/>
                    <a:p>
                      <a:pPr fontAlgn="t"/>
                      <a:r>
                        <a:rPr lang="pl-PL" dirty="0">
                          <a:effectLst/>
                        </a:rPr>
                        <a:t>nie więcej niż 62,5 g</a:t>
                      </a:r>
                    </a:p>
                  </a:txBody>
                  <a:tcPr>
                    <a:lnL>
                      <a:noFill/>
                    </a:lnL>
                    <a:lnR>
                      <a:noFill/>
                    </a:lnR>
                    <a:lnT>
                      <a:noFill/>
                    </a:lnT>
                    <a:lnB>
                      <a:noFill/>
                    </a:lnB>
                    <a:solidFill>
                      <a:srgbClr val="FFFFFF"/>
                    </a:solidFill>
                  </a:tcPr>
                </a:tc>
                <a:extLst>
                  <a:ext uri="{0D108BD9-81ED-4DB2-BD59-A6C34878D82A}">
                    <a16:rowId xmlns:a16="http://schemas.microsoft.com/office/drawing/2014/main" val="4055548852"/>
                  </a:ext>
                </a:extLst>
              </a:tr>
            </a:tbl>
          </a:graphicData>
        </a:graphic>
      </p:graphicFrame>
    </p:spTree>
    <p:extLst>
      <p:ext uri="{BB962C8B-B14F-4D97-AF65-F5344CB8AC3E}">
        <p14:creationId xmlns:p14="http://schemas.microsoft.com/office/powerpoint/2010/main" val="3245549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14041" y="365125"/>
            <a:ext cx="6739758" cy="1337551"/>
          </a:xfrm>
        </p:spPr>
        <p:txBody>
          <a:bodyPr/>
          <a:lstStyle/>
          <a:p>
            <a:r>
              <a:rPr lang="pl-PL" b="1" dirty="0" smtClean="0">
                <a:solidFill>
                  <a:schemeClr val="accent6">
                    <a:lumMod val="60000"/>
                    <a:lumOff val="40000"/>
                  </a:schemeClr>
                </a:solidFill>
              </a:rPr>
              <a:t>Czym jest BIO ?</a:t>
            </a:r>
            <a:endParaRPr lang="pl-PL" b="1" dirty="0">
              <a:solidFill>
                <a:schemeClr val="accent6">
                  <a:lumMod val="60000"/>
                  <a:lumOff val="40000"/>
                </a:schemeClr>
              </a:solidFill>
            </a:endParaRPr>
          </a:p>
        </p:txBody>
      </p:sp>
      <p:sp>
        <p:nvSpPr>
          <p:cNvPr id="3" name="Symbol zastępczy zawartości 2"/>
          <p:cNvSpPr>
            <a:spLocks noGrp="1"/>
          </p:cNvSpPr>
          <p:nvPr>
            <p:ph idx="1"/>
          </p:nvPr>
        </p:nvSpPr>
        <p:spPr>
          <a:xfrm>
            <a:off x="840829" y="1860331"/>
            <a:ext cx="3972910" cy="3762758"/>
          </a:xfrm>
        </p:spPr>
        <p:txBody>
          <a:bodyPr>
            <a:normAutofit fontScale="92500" lnSpcReduction="20000"/>
          </a:bodyPr>
          <a:lstStyle/>
          <a:p>
            <a:pPr marL="0" indent="0">
              <a:buNone/>
            </a:pPr>
            <a:r>
              <a:rPr lang="pl-PL" sz="2000" dirty="0" smtClean="0"/>
              <a:t>BIO oznacza „naturalny”, „organiczny”, „czysty ekologicznie”. Czy można więc powiedzieć, że oba pojęcia są tożsame? Mianem „żywności ekologicznej”, bądź oznaczonej etykietą „BIO”, określa się żywność produkowaną bez użycia: nawozów sztucznych, pestycydów, chemicznych środków ochrony roślin, antybiotyków, emulgatorów, glutaminianów czy barwników. Światowy udział rynku żywności ekologicznej wynosi obecnie około 50,9 mld USD. Najczęściej kupowane przez konsumentów są produkty, między innymi, mleczne, warzywa i owoce, mięso oraz napoje pochodzenia naturalnego.</a:t>
            </a:r>
            <a:endParaRPr lang="pl-PL" sz="2000" dirty="0"/>
          </a:p>
        </p:txBody>
      </p:sp>
      <p:pic>
        <p:nvPicPr>
          <p:cNvPr id="4" name="Obraz 3"/>
          <p:cNvPicPr>
            <a:picLocks noChangeAspect="1"/>
          </p:cNvPicPr>
          <p:nvPr/>
        </p:nvPicPr>
        <p:blipFill>
          <a:blip r:embed="rId2"/>
          <a:stretch>
            <a:fillRect/>
          </a:stretch>
        </p:blipFill>
        <p:spPr>
          <a:xfrm>
            <a:off x="5559972" y="2796217"/>
            <a:ext cx="5988268" cy="19960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16889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chemeClr val="accent6">
                    <a:lumMod val="60000"/>
                    <a:lumOff val="40000"/>
                  </a:schemeClr>
                </a:solidFill>
              </a:rPr>
              <a:t>Produkty BIO a EKO – czym się różnią?</a:t>
            </a:r>
            <a:br>
              <a:rPr lang="pl-PL" b="1" dirty="0" smtClean="0">
                <a:solidFill>
                  <a:schemeClr val="accent6">
                    <a:lumMod val="60000"/>
                    <a:lumOff val="40000"/>
                  </a:schemeClr>
                </a:solidFill>
              </a:rPr>
            </a:br>
            <a:endParaRPr lang="pl-PL" b="1" dirty="0">
              <a:solidFill>
                <a:schemeClr val="accent6">
                  <a:lumMod val="60000"/>
                  <a:lumOff val="40000"/>
                </a:schemeClr>
              </a:solidFill>
            </a:endParaRPr>
          </a:p>
        </p:txBody>
      </p:sp>
      <p:sp>
        <p:nvSpPr>
          <p:cNvPr id="3" name="Symbol zastępczy zawartości 2"/>
          <p:cNvSpPr>
            <a:spLocks noGrp="1"/>
          </p:cNvSpPr>
          <p:nvPr>
            <p:ph idx="1"/>
          </p:nvPr>
        </p:nvSpPr>
        <p:spPr>
          <a:xfrm>
            <a:off x="838200" y="1524000"/>
            <a:ext cx="5055476" cy="4568881"/>
          </a:xfrm>
        </p:spPr>
        <p:txBody>
          <a:bodyPr>
            <a:normAutofit fontScale="47500" lnSpcReduction="20000"/>
          </a:bodyPr>
          <a:lstStyle/>
          <a:p>
            <a:r>
              <a:rPr lang="pl-PL" dirty="0" smtClean="0"/>
              <a:t>Jaką żywność można nazwać ekologiczną?</a:t>
            </a:r>
          </a:p>
          <a:p>
            <a:r>
              <a:rPr lang="pl-PL" dirty="0" smtClean="0"/>
              <a:t>Ekologiczną można nazwać jedynie żywność wytwarzaną metodami rolnictwa ekologicznego. Najprościej mówiąc, te metody zakładają niewykorzystywanie do produkcji żywności:</a:t>
            </a:r>
          </a:p>
          <a:p>
            <a:endParaRPr lang="pl-PL" dirty="0" smtClean="0"/>
          </a:p>
          <a:p>
            <a:r>
              <a:rPr lang="pl-PL" dirty="0" smtClean="0"/>
              <a:t>- pestycydów,</a:t>
            </a:r>
          </a:p>
          <a:p>
            <a:endParaRPr lang="pl-PL" dirty="0" smtClean="0"/>
          </a:p>
          <a:p>
            <a:r>
              <a:rPr lang="pl-PL" dirty="0" smtClean="0"/>
              <a:t>- sztucznych nawozów,</a:t>
            </a:r>
          </a:p>
          <a:p>
            <a:endParaRPr lang="pl-PL" dirty="0" smtClean="0"/>
          </a:p>
          <a:p>
            <a:r>
              <a:rPr lang="pl-PL" dirty="0" smtClean="0"/>
              <a:t>- konserwantów,</a:t>
            </a:r>
          </a:p>
          <a:p>
            <a:endParaRPr lang="pl-PL" dirty="0" smtClean="0"/>
          </a:p>
          <a:p>
            <a:r>
              <a:rPr lang="pl-PL" dirty="0" smtClean="0"/>
              <a:t>- syntetycznych barwników,</a:t>
            </a:r>
          </a:p>
          <a:p>
            <a:endParaRPr lang="pl-PL" dirty="0" smtClean="0"/>
          </a:p>
          <a:p>
            <a:r>
              <a:rPr lang="pl-PL" dirty="0" smtClean="0"/>
              <a:t>- hormonów (w przypadku mięsa i mleka).</a:t>
            </a:r>
          </a:p>
          <a:p>
            <a:endParaRPr lang="pl-PL" dirty="0" smtClean="0"/>
          </a:p>
          <a:p>
            <a:r>
              <a:rPr lang="pl-PL" dirty="0" smtClean="0"/>
              <a:t>Co więcej, produkty ekologiczne z założenia powinny składać się głównie – lub wyłącznie – z naturalnych zasobów ziemi. Pod tymi względami nie różnią się one od BIO produktów spożywczych oraz żywności organicznej. Oznacza to tyle, że nazwy sok BIO i sok ekologiczny dotyczą tego samego produktu.</a:t>
            </a:r>
            <a:endParaRPr lang="pl-PL" dirty="0"/>
          </a:p>
        </p:txBody>
      </p:sp>
      <p:sp>
        <p:nvSpPr>
          <p:cNvPr id="4" name="Prostokąt 3"/>
          <p:cNvSpPr/>
          <p:nvPr/>
        </p:nvSpPr>
        <p:spPr>
          <a:xfrm>
            <a:off x="6516413" y="1524000"/>
            <a:ext cx="4214649" cy="3970318"/>
          </a:xfrm>
          <a:prstGeom prst="rect">
            <a:avLst/>
          </a:prstGeom>
        </p:spPr>
        <p:txBody>
          <a:bodyPr wrap="square">
            <a:spAutoFit/>
          </a:bodyPr>
          <a:lstStyle/>
          <a:p>
            <a:r>
              <a:rPr lang="pl-PL" dirty="0" smtClean="0"/>
              <a:t>Warto wiedzieć, że prawo do nazywania żywności </a:t>
            </a:r>
            <a:r>
              <a:rPr lang="pl-PL" dirty="0" err="1" smtClean="0"/>
              <a:t>bio</a:t>
            </a:r>
            <a:r>
              <a:rPr lang="pl-PL" dirty="0" smtClean="0"/>
              <a:t> (biologiczną), ekologiczną lub organiczną mają wyłącznie producenci respektujący zasady rolnictwa ekologicznego. Jest to warunek konieczny. Producenci żywności ekologicznej obowiązkowo są poddawani cyklicznym kontrolom jednostek certyfikujących, które drobiazgowo sprawdzają cały proces  wytwarzania i przetwarzania żywności, jej zakupu, sprzedaży itd. Taka informacja widnieje na etykiecie produktu w postaci certyfikatu z przydzielonym unikalnym numerem.</a:t>
            </a:r>
            <a:endParaRPr lang="pl-PL" dirty="0"/>
          </a:p>
        </p:txBody>
      </p:sp>
    </p:spTree>
    <p:extLst>
      <p:ext uri="{BB962C8B-B14F-4D97-AF65-F5344CB8AC3E}">
        <p14:creationId xmlns:p14="http://schemas.microsoft.com/office/powerpoint/2010/main" val="4112461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rot="10800000" flipH="1" flipV="1">
            <a:off x="9038897" y="2098894"/>
            <a:ext cx="4414345" cy="2875320"/>
          </a:xfrm>
        </p:spPr>
        <p:txBody>
          <a:bodyPr>
            <a:normAutofit/>
          </a:bodyPr>
          <a:lstStyle/>
          <a:p>
            <a:r>
              <a:rPr lang="pl-PL" sz="19900" b="1" dirty="0" smtClean="0">
                <a:solidFill>
                  <a:schemeClr val="accent6">
                    <a:lumMod val="75000"/>
                  </a:schemeClr>
                </a:solidFill>
              </a:rPr>
              <a:t>!</a:t>
            </a:r>
            <a:endParaRPr lang="pl-PL" sz="4800" b="1" dirty="0">
              <a:solidFill>
                <a:schemeClr val="accent6">
                  <a:lumMod val="75000"/>
                </a:schemeClr>
              </a:solidFill>
            </a:endParaRPr>
          </a:p>
        </p:txBody>
      </p:sp>
      <p:sp>
        <p:nvSpPr>
          <p:cNvPr id="3" name="Symbol zastępczy zawartości 2"/>
          <p:cNvSpPr>
            <a:spLocks noGrp="1"/>
          </p:cNvSpPr>
          <p:nvPr>
            <p:ph idx="1"/>
          </p:nvPr>
        </p:nvSpPr>
        <p:spPr>
          <a:xfrm>
            <a:off x="985345" y="1520825"/>
            <a:ext cx="7612117" cy="4351338"/>
          </a:xfrm>
        </p:spPr>
        <p:txBody>
          <a:bodyPr>
            <a:normAutofit fontScale="92500" lnSpcReduction="10000"/>
          </a:bodyPr>
          <a:lstStyle/>
          <a:p>
            <a:pPr marL="0" indent="0">
              <a:buNone/>
            </a:pPr>
            <a:r>
              <a:rPr lang="pl-PL" dirty="0" smtClean="0">
                <a:solidFill>
                  <a:schemeClr val="accent6">
                    <a:lumMod val="75000"/>
                  </a:schemeClr>
                </a:solidFill>
              </a:rPr>
              <a:t>Należy jednak zachować ostrożność wybierając produkty spożywcze z często spotykanych w supermarketach działów „zdrowa żywność”. Niestety, nierzadko towary widniejące na półkach mają niewiele wspólnego ze zdrową żywnością. Warto czytać składy umieszczone na etykietach – to nic nie kosztuje, a pozwala uniknąć pułapek. Żywność, którą producent zachwala jako naturalną, a więc w świadomości konsumenta zdrową, może być wprost nafaszerowana cukrem, solą czy zawierać szkodliwe tłuszcze. Przy najbliższych zakupach lepiej miejcie to na uwadze i nie przepłacajcie za produkty, które absolutnie nie są warte swojej ceny.</a:t>
            </a:r>
            <a:endParaRPr lang="pl-PL" dirty="0">
              <a:solidFill>
                <a:schemeClr val="accent6">
                  <a:lumMod val="75000"/>
                </a:schemeClr>
              </a:solidFill>
            </a:endParaRPr>
          </a:p>
        </p:txBody>
      </p:sp>
    </p:spTree>
    <p:extLst>
      <p:ext uri="{BB962C8B-B14F-4D97-AF65-F5344CB8AC3E}">
        <p14:creationId xmlns:p14="http://schemas.microsoft.com/office/powerpoint/2010/main" val="2259233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b="1" dirty="0" smtClean="0">
                <a:solidFill>
                  <a:schemeClr val="accent6">
                    <a:lumMod val="40000"/>
                    <a:lumOff val="60000"/>
                  </a:schemeClr>
                </a:solidFill>
                <a:effectLst>
                  <a:outerShdw blurRad="38100" dist="38100" dir="2700000" algn="tl">
                    <a:srgbClr val="000000">
                      <a:alpha val="43137"/>
                    </a:srgbClr>
                  </a:outerShdw>
                </a:effectLst>
              </a:rPr>
              <a:t>PO CZYM POZNAĆ EKOLOGICZNĄ ŻYWNOŚĆ?</a:t>
            </a:r>
            <a:br>
              <a:rPr lang="pl-PL" b="1" dirty="0" smtClean="0">
                <a:solidFill>
                  <a:schemeClr val="accent6">
                    <a:lumMod val="40000"/>
                    <a:lumOff val="60000"/>
                  </a:schemeClr>
                </a:solidFill>
                <a:effectLst>
                  <a:outerShdw blurRad="38100" dist="38100" dir="2700000" algn="tl">
                    <a:srgbClr val="000000">
                      <a:alpha val="43137"/>
                    </a:srgbClr>
                  </a:outerShdw>
                </a:effectLst>
              </a:rPr>
            </a:br>
            <a:endParaRPr lang="pl-PL" b="1" dirty="0">
              <a:solidFill>
                <a:schemeClr val="accent6">
                  <a:lumMod val="40000"/>
                  <a:lumOff val="60000"/>
                </a:schemeClr>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670035" y="1468274"/>
            <a:ext cx="3901966" cy="2735864"/>
          </a:xfrm>
        </p:spPr>
        <p:txBody>
          <a:bodyPr>
            <a:normAutofit/>
          </a:bodyPr>
          <a:lstStyle/>
          <a:p>
            <a:pPr marL="0" indent="0">
              <a:buNone/>
            </a:pPr>
            <a:r>
              <a:rPr lang="pl-PL" sz="1600" dirty="0" smtClean="0">
                <a:latin typeface="+mj-lt"/>
                <a:ea typeface="+mj-ea"/>
                <a:cs typeface="+mj-cs"/>
              </a:rPr>
              <a:t>Jest tylko jeden znak, który jest obowiązkowym oznaczeniem dla </a:t>
            </a:r>
            <a:r>
              <a:rPr lang="pl-PL" sz="1600" dirty="0" err="1" smtClean="0">
                <a:latin typeface="+mj-lt"/>
                <a:ea typeface="+mj-ea"/>
                <a:cs typeface="+mj-cs"/>
              </a:rPr>
              <a:t>ekożywności</a:t>
            </a:r>
            <a:r>
              <a:rPr lang="pl-PL" sz="1600" dirty="0" smtClean="0">
                <a:latin typeface="+mj-lt"/>
                <a:ea typeface="+mj-ea"/>
                <a:cs typeface="+mj-cs"/>
              </a:rPr>
              <a:t> produkowanej w Unii Europejskiej od 2012 roku.  Jest to symbol listka, który może występować w kolorze czarnym, szarym lub niebieskim.</a:t>
            </a:r>
          </a:p>
          <a:p>
            <a:endParaRPr lang="pl-PL" sz="1600" dirty="0" smtClean="0">
              <a:latin typeface="+mj-lt"/>
              <a:ea typeface="+mj-ea"/>
              <a:cs typeface="+mj-cs"/>
            </a:endParaRPr>
          </a:p>
          <a:p>
            <a:pPr marL="0" indent="0">
              <a:buNone/>
            </a:pPr>
            <a:r>
              <a:rPr lang="pl-PL" sz="1600" dirty="0" smtClean="0">
                <a:latin typeface="+mj-lt"/>
                <a:ea typeface="+mj-ea"/>
                <a:cs typeface="+mj-cs"/>
              </a:rPr>
              <a:t>Symbol powstał dzięki połączeniu flagi europejskiej oraz liścia, który jest symbolem natury.</a:t>
            </a:r>
            <a:endParaRPr lang="pl-PL" sz="1600" dirty="0">
              <a:latin typeface="+mj-lt"/>
              <a:ea typeface="+mj-ea"/>
              <a:cs typeface="+mj-cs"/>
            </a:endParaRPr>
          </a:p>
        </p:txBody>
      </p:sp>
      <p:pic>
        <p:nvPicPr>
          <p:cNvPr id="4" name="Obraz 3"/>
          <p:cNvPicPr>
            <a:picLocks noChangeAspect="1"/>
          </p:cNvPicPr>
          <p:nvPr/>
        </p:nvPicPr>
        <p:blipFill>
          <a:blip r:embed="rId2"/>
          <a:stretch>
            <a:fillRect/>
          </a:stretch>
        </p:blipFill>
        <p:spPr>
          <a:xfrm>
            <a:off x="5437790" y="1288805"/>
            <a:ext cx="6501962" cy="3250981"/>
          </a:xfrm>
          <a:prstGeom prst="rect">
            <a:avLst/>
          </a:prstGeom>
        </p:spPr>
      </p:pic>
      <p:sp>
        <p:nvSpPr>
          <p:cNvPr id="5" name="Prostokąt 4"/>
          <p:cNvSpPr/>
          <p:nvPr/>
        </p:nvSpPr>
        <p:spPr>
          <a:xfrm>
            <a:off x="2845019" y="4815545"/>
            <a:ext cx="6096000" cy="1200329"/>
          </a:xfrm>
          <a:prstGeom prst="rect">
            <a:avLst/>
          </a:prstGeom>
        </p:spPr>
        <p:txBody>
          <a:bodyPr>
            <a:spAutoFit/>
          </a:bodyPr>
          <a:lstStyle/>
          <a:p>
            <a:r>
              <a:rPr lang="pl-PL" dirty="0" smtClean="0"/>
              <a:t>Jeśli kupujecie produkty na wagę, takie jak ziemniaki, pomidory zawsze możesz poprosić sprzedawcę o pokazanie certyfikatu. Jeśli chwali się tym, że sprzedaje ekologiczną żywność to powinien mieć potwierdzenie jej jakości.</a:t>
            </a:r>
            <a:endParaRPr lang="pl-PL" dirty="0"/>
          </a:p>
        </p:txBody>
      </p:sp>
    </p:spTree>
    <p:extLst>
      <p:ext uri="{BB962C8B-B14F-4D97-AF65-F5344CB8AC3E}">
        <p14:creationId xmlns:p14="http://schemas.microsoft.com/office/powerpoint/2010/main" val="2985972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97572" y="210207"/>
            <a:ext cx="9756228" cy="1480481"/>
          </a:xfrm>
        </p:spPr>
        <p:txBody>
          <a:bodyPr>
            <a:normAutofit/>
          </a:bodyPr>
          <a:lstStyle/>
          <a:p>
            <a:r>
              <a:rPr lang="pl-PL" dirty="0" smtClean="0">
                <a:solidFill>
                  <a:schemeClr val="accent6"/>
                </a:solidFill>
              </a:rPr>
              <a:t>Kilka ważnych zasad zdrowego żywienia</a:t>
            </a:r>
            <a:endParaRPr lang="pl-PL" dirty="0">
              <a:solidFill>
                <a:schemeClr val="accent6"/>
              </a:solidFill>
            </a:endParaRPr>
          </a:p>
        </p:txBody>
      </p:sp>
      <p:sp>
        <p:nvSpPr>
          <p:cNvPr id="3" name="Symbol zastępczy zawartości 2"/>
          <p:cNvSpPr>
            <a:spLocks noGrp="1"/>
          </p:cNvSpPr>
          <p:nvPr>
            <p:ph idx="1"/>
          </p:nvPr>
        </p:nvSpPr>
        <p:spPr>
          <a:xfrm>
            <a:off x="725214" y="1912883"/>
            <a:ext cx="4162096" cy="4264080"/>
          </a:xfrm>
        </p:spPr>
        <p:txBody>
          <a:bodyPr>
            <a:normAutofit lnSpcReduction="10000"/>
          </a:bodyPr>
          <a:lstStyle/>
          <a:p>
            <a:r>
              <a:rPr lang="pl-PL" dirty="0" smtClean="0"/>
              <a:t>Odżywiaj się regularnie</a:t>
            </a:r>
          </a:p>
          <a:p>
            <a:r>
              <a:rPr lang="pl-PL" dirty="0" smtClean="0"/>
              <a:t>Dbaj o różnorodność posiłków</a:t>
            </a:r>
          </a:p>
          <a:p>
            <a:r>
              <a:rPr lang="pl-PL" dirty="0" smtClean="0"/>
              <a:t>Unikaj nadmiernych ilości tłuszczu i cholesterolu</a:t>
            </a:r>
          </a:p>
          <a:p>
            <a:r>
              <a:rPr lang="pl-PL" dirty="0" smtClean="0"/>
              <a:t>Spożywaj dużo warzyw i owoców</a:t>
            </a:r>
          </a:p>
          <a:p>
            <a:r>
              <a:rPr lang="pl-PL" dirty="0" smtClean="0"/>
              <a:t>Spożywaj zdrowe węglowodany i nasiona roślin strączkowych</a:t>
            </a:r>
          </a:p>
        </p:txBody>
      </p:sp>
      <p:sp>
        <p:nvSpPr>
          <p:cNvPr id="4" name="Prostokąt 3"/>
          <p:cNvSpPr/>
          <p:nvPr/>
        </p:nvSpPr>
        <p:spPr>
          <a:xfrm>
            <a:off x="5121966" y="1912883"/>
            <a:ext cx="6231834" cy="1969770"/>
          </a:xfrm>
          <a:prstGeom prst="rect">
            <a:avLst/>
          </a:prstGeom>
        </p:spPr>
        <p:txBody>
          <a:bodyPr wrap="none">
            <a:spAutoFit/>
          </a:bodyPr>
          <a:lstStyle/>
          <a:p>
            <a:pPr marL="285750" indent="-285750">
              <a:buFont typeface="Arial" panose="020B0604020202020204" pitchFamily="34" charset="0"/>
              <a:buChar char="•"/>
            </a:pPr>
            <a:r>
              <a:rPr lang="pl-PL" sz="2800" dirty="0" smtClean="0"/>
              <a:t>Pij wodę</a:t>
            </a:r>
          </a:p>
          <a:p>
            <a:pPr marL="285750" indent="-285750">
              <a:buFont typeface="Arial" panose="020B0604020202020204" pitchFamily="34" charset="0"/>
              <a:buChar char="•"/>
            </a:pPr>
            <a:r>
              <a:rPr lang="pl-PL" sz="2800" dirty="0" smtClean="0"/>
              <a:t>Unikaj nadmiaru soli</a:t>
            </a:r>
          </a:p>
          <a:p>
            <a:pPr marL="285750" indent="-285750">
              <a:buFont typeface="Arial" panose="020B0604020202020204" pitchFamily="34" charset="0"/>
              <a:buChar char="•"/>
            </a:pPr>
            <a:r>
              <a:rPr lang="pl-PL" sz="2800" dirty="0" smtClean="0"/>
              <a:t>Zachowaj umiar w spożywaniu alkoholu</a:t>
            </a:r>
          </a:p>
          <a:p>
            <a:pPr marL="285750" indent="-285750">
              <a:buFont typeface="Arial" panose="020B0604020202020204" pitchFamily="34" charset="0"/>
              <a:buChar char="•"/>
            </a:pPr>
            <a:endParaRPr lang="pl-PL" sz="2000" dirty="0" smtClean="0"/>
          </a:p>
          <a:p>
            <a:endParaRPr lang="pl-PL" dirty="0" smtClean="0"/>
          </a:p>
        </p:txBody>
      </p:sp>
      <p:pic>
        <p:nvPicPr>
          <p:cNvPr id="5" name="Obraz 4"/>
          <p:cNvPicPr>
            <a:picLocks noChangeAspect="1"/>
          </p:cNvPicPr>
          <p:nvPr/>
        </p:nvPicPr>
        <p:blipFill>
          <a:blip r:embed="rId2"/>
          <a:stretch>
            <a:fillRect/>
          </a:stretch>
        </p:blipFill>
        <p:spPr>
          <a:xfrm>
            <a:off x="5363180" y="3882653"/>
            <a:ext cx="3013224" cy="20390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92738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accent6"/>
                </a:solidFill>
              </a:rPr>
              <a:t>Piramida Żywienia – to musisz wiedzieć</a:t>
            </a:r>
            <a:endParaRPr lang="pl-PL" dirty="0">
              <a:solidFill>
                <a:schemeClr val="accent6"/>
              </a:solidFill>
            </a:endParaRPr>
          </a:p>
        </p:txBody>
      </p:sp>
      <p:sp>
        <p:nvSpPr>
          <p:cNvPr id="3" name="Symbol zastępczy zawartości 2"/>
          <p:cNvSpPr>
            <a:spLocks noGrp="1"/>
          </p:cNvSpPr>
          <p:nvPr>
            <p:ph idx="1"/>
          </p:nvPr>
        </p:nvSpPr>
        <p:spPr>
          <a:xfrm>
            <a:off x="683172" y="1797269"/>
            <a:ext cx="10670628" cy="1702676"/>
          </a:xfrm>
        </p:spPr>
        <p:txBody>
          <a:bodyPr>
            <a:normAutofit/>
          </a:bodyPr>
          <a:lstStyle/>
          <a:p>
            <a:pPr marL="0" indent="0">
              <a:buNone/>
            </a:pPr>
            <a:r>
              <a:rPr lang="pl-PL" sz="2400" dirty="0" smtClean="0"/>
              <a:t>Co to jest Piramida Żywienia?</a:t>
            </a:r>
          </a:p>
          <a:p>
            <a:pPr marL="0" indent="0">
              <a:buNone/>
            </a:pPr>
            <a:r>
              <a:rPr lang="pl-PL" sz="2400" dirty="0" smtClean="0"/>
              <a:t>Piramida Żywienia jest ilustracją przedstawiającą zalecany przez specjalistów sposób odżywiania. Na jednym obrazku streszcza najważniejsze zasady komponowania codziennego jadłospisu.</a:t>
            </a:r>
            <a:endParaRPr lang="pl-PL" sz="2400" dirty="0"/>
          </a:p>
        </p:txBody>
      </p:sp>
      <p:pic>
        <p:nvPicPr>
          <p:cNvPr id="4" name="Obraz 3"/>
          <p:cNvPicPr>
            <a:picLocks noChangeAspect="1"/>
          </p:cNvPicPr>
          <p:nvPr/>
        </p:nvPicPr>
        <p:blipFill>
          <a:blip r:embed="rId2"/>
          <a:stretch>
            <a:fillRect/>
          </a:stretch>
        </p:blipFill>
        <p:spPr>
          <a:xfrm>
            <a:off x="6716109" y="3367104"/>
            <a:ext cx="3971925" cy="3490896"/>
          </a:xfrm>
          <a:prstGeom prst="rect">
            <a:avLst/>
          </a:prstGeom>
        </p:spPr>
      </p:pic>
    </p:spTree>
    <p:extLst>
      <p:ext uri="{BB962C8B-B14F-4D97-AF65-F5344CB8AC3E}">
        <p14:creationId xmlns:p14="http://schemas.microsoft.com/office/powerpoint/2010/main" val="3632996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57049" y="746236"/>
            <a:ext cx="10271233" cy="5423338"/>
          </a:xfrm>
        </p:spPr>
        <p:txBody>
          <a:bodyPr>
            <a:normAutofit lnSpcReduction="10000"/>
          </a:bodyPr>
          <a:lstStyle/>
          <a:p>
            <a:pPr marL="0" indent="0">
              <a:buNone/>
            </a:pPr>
            <a:r>
              <a:rPr lang="pl-PL" sz="2400" dirty="0" smtClean="0"/>
              <a:t>Kto jest twórcą Piramidy Żywienia?</a:t>
            </a:r>
          </a:p>
          <a:p>
            <a:pPr marL="0" indent="0">
              <a:buNone/>
            </a:pPr>
            <a:r>
              <a:rPr lang="pl-PL" sz="2400" dirty="0" smtClean="0"/>
              <a:t>W Polsce Piramida Żywienia jest publikowana przez Instytut Żywności i Żywienia w Warszawie. W innych krajach można spotkać inne ilustracje – przykładem może być piramida harwardzka.</a:t>
            </a:r>
          </a:p>
          <a:p>
            <a:pPr marL="0" indent="0">
              <a:buNone/>
            </a:pPr>
            <a:endParaRPr lang="pl-PL" sz="2400" dirty="0"/>
          </a:p>
          <a:p>
            <a:pPr marL="0" indent="0">
              <a:buNone/>
            </a:pPr>
            <a:r>
              <a:rPr lang="pl-PL" sz="2400" dirty="0" smtClean="0"/>
              <a:t>Na czym polega Piramida Żywienia?</a:t>
            </a:r>
          </a:p>
          <a:p>
            <a:pPr marL="0" indent="0">
              <a:buNone/>
            </a:pPr>
            <a:r>
              <a:rPr lang="pl-PL" sz="2400" dirty="0" smtClean="0"/>
              <a:t>Piramida w swojej podstawie zawiera aktywności oraz żywność, która jest podstawą zdrowego stylu życia i warto zwiększać ich udział na swoim talerzu. Czym wyższy szczebel piramidy – tym zalecana ilość żywności jest mniejsza.</a:t>
            </a:r>
          </a:p>
          <a:p>
            <a:pPr marL="0" indent="0">
              <a:buNone/>
            </a:pPr>
            <a:endParaRPr lang="pl-PL" sz="2400" dirty="0"/>
          </a:p>
          <a:p>
            <a:pPr marL="0" indent="0">
              <a:buNone/>
            </a:pPr>
            <a:r>
              <a:rPr lang="pl-PL" sz="2400" dirty="0" smtClean="0"/>
              <a:t>Czemu piramidy dla różnych grup ludności się różnią?</a:t>
            </a:r>
          </a:p>
          <a:p>
            <a:pPr marL="0" indent="0">
              <a:buNone/>
            </a:pPr>
            <a:r>
              <a:rPr lang="pl-PL" sz="2400" dirty="0" smtClean="0"/>
              <a:t>Podstawowa wersja piramidy dla osób dorosłych różni się od wersji dla osób starszych oraz dzieci i młodzieży. Wynika to ze specyficznych potrzeb seniorów a także wyzwań okresu dorastania – także dla organizmu. Więcej szczegółów w dalszej części artykułu.</a:t>
            </a:r>
            <a:endParaRPr lang="pl-PL" sz="2400" dirty="0"/>
          </a:p>
        </p:txBody>
      </p:sp>
    </p:spTree>
    <p:extLst>
      <p:ext uri="{BB962C8B-B14F-4D97-AF65-F5344CB8AC3E}">
        <p14:creationId xmlns:p14="http://schemas.microsoft.com/office/powerpoint/2010/main" val="1584502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67862" y="557048"/>
            <a:ext cx="10954407" cy="3615558"/>
          </a:xfrm>
        </p:spPr>
        <p:txBody>
          <a:bodyPr>
            <a:normAutofit lnSpcReduction="10000"/>
          </a:bodyPr>
          <a:lstStyle/>
          <a:p>
            <a:pPr marL="0" indent="0">
              <a:buNone/>
            </a:pPr>
            <a:r>
              <a:rPr lang="pl-PL" sz="3200" dirty="0" smtClean="0">
                <a:solidFill>
                  <a:schemeClr val="accent6"/>
                </a:solidFill>
              </a:rPr>
              <a:t>                                   Zasady Piramidy Żywienia</a:t>
            </a:r>
          </a:p>
          <a:p>
            <a:pPr marL="0" indent="0">
              <a:buNone/>
            </a:pPr>
            <a:r>
              <a:rPr lang="pl-PL" sz="2000" dirty="0" smtClean="0"/>
              <a:t>Wiodącą instytucją w Polsce, której Piramida Żywieniowa jest traktowana jako wyznacznik zdrowego stylu życia jest Instytut Żywności i Żywienia w Warszawie (IŻŻ). Ostatnia wersja tej piramidy została opublikowana w roku 2016 (poprzednia wersja z 2009). Poza piramidą, stanowiącą podstawę zaleceń żywieniowych w Polsce istnieją te przygotowane dla specjalnych grup wiekowych – piramida żywieniowa dla dzieci i młodzieży, piramida żywieniowa dla osób starszych. Przede wszystkim warto zwrócić uwagę, że jest to „Piramida Zdrowego Żywienia i Aktywności Fizycznej”. Ale o tym zaraz. Na początek przedstawienie graficzne piramidy żywienia.</a:t>
            </a:r>
          </a:p>
          <a:p>
            <a:endParaRPr lang="pl-PL" sz="2000" dirty="0" smtClean="0"/>
          </a:p>
          <a:p>
            <a:pPr marL="0" indent="0">
              <a:buNone/>
            </a:pPr>
            <a:r>
              <a:rPr lang="pl-PL" sz="2000" dirty="0" smtClean="0"/>
              <a:t>Nowszą, alternatywną wersją zaleceń znanych z Piramidy jest opublikowany przez PZH w 2020 roku Talerz Zdrowia, czyli Zasady Zdrowego Żywienia.</a:t>
            </a:r>
            <a:endParaRPr lang="pl-PL" sz="2000" dirty="0"/>
          </a:p>
        </p:txBody>
      </p:sp>
      <p:pic>
        <p:nvPicPr>
          <p:cNvPr id="4" name="Obraz 3"/>
          <p:cNvPicPr>
            <a:picLocks noChangeAspect="1"/>
          </p:cNvPicPr>
          <p:nvPr/>
        </p:nvPicPr>
        <p:blipFill>
          <a:blip r:embed="rId2"/>
          <a:stretch>
            <a:fillRect/>
          </a:stretch>
        </p:blipFill>
        <p:spPr>
          <a:xfrm>
            <a:off x="5675586" y="3954024"/>
            <a:ext cx="4006247" cy="2476119"/>
          </a:xfrm>
          <a:prstGeom prst="rect">
            <a:avLst/>
          </a:prstGeom>
        </p:spPr>
      </p:pic>
    </p:spTree>
    <p:extLst>
      <p:ext uri="{BB962C8B-B14F-4D97-AF65-F5344CB8AC3E}">
        <p14:creationId xmlns:p14="http://schemas.microsoft.com/office/powerpoint/2010/main" val="142973834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1031</Words>
  <Application>Microsoft Office PowerPoint</Application>
  <PresentationFormat>Panoramiczny</PresentationFormat>
  <Paragraphs>97</Paragraphs>
  <Slides>11</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11</vt:i4>
      </vt:variant>
    </vt:vector>
  </HeadingPairs>
  <TitlesOfParts>
    <vt:vector size="15" baseType="lpstr">
      <vt:lpstr>Arial</vt:lpstr>
      <vt:lpstr>Calibri</vt:lpstr>
      <vt:lpstr>Calibri Light</vt:lpstr>
      <vt:lpstr>Motyw pakietu Office</vt:lpstr>
      <vt:lpstr>Zdrowe ekologiczne odżywianie                                               Ola K. ucz. kl. I LO (Klinika Psychiatrii)</vt:lpstr>
      <vt:lpstr>Czym jest BIO ?</vt:lpstr>
      <vt:lpstr>Produkty BIO a EKO – czym się różnią? </vt:lpstr>
      <vt:lpstr>!</vt:lpstr>
      <vt:lpstr>PO CZYM POZNAĆ EKOLOGICZNĄ ŻYWNOŚĆ? </vt:lpstr>
      <vt:lpstr>Kilka ważnych zasad zdrowego żywienia</vt:lpstr>
      <vt:lpstr>Piramida Żywienia – to musisz wiedzieć</vt:lpstr>
      <vt:lpstr>Prezentacja programu PowerPoint</vt:lpstr>
      <vt:lpstr>Prezentacja programu PowerPoint</vt:lpstr>
      <vt:lpstr>zapotrzebowanie organizmu na składniki pokarmowe</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Zdrowe ekologiczne odżywianie</dc:title>
  <dc:creator>Student</dc:creator>
  <cp:lastModifiedBy>NauczycielA3</cp:lastModifiedBy>
  <cp:revision>5</cp:revision>
  <dcterms:created xsi:type="dcterms:W3CDTF">2021-10-22T10:36:10Z</dcterms:created>
  <dcterms:modified xsi:type="dcterms:W3CDTF">2023-04-05T16:05:52Z</dcterms:modified>
</cp:coreProperties>
</file>