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4" r:id="rId5"/>
    <p:sldId id="268" r:id="rId6"/>
    <p:sldId id="266" r:id="rId7"/>
    <p:sldId id="265" r:id="rId8"/>
    <p:sldId id="263" r:id="rId9"/>
    <p:sldId id="262" r:id="rId10"/>
    <p:sldId id="267" r:id="rId11"/>
    <p:sldId id="260" r:id="rId12"/>
    <p:sldId id="270" r:id="rId13"/>
    <p:sldId id="269" r:id="rId14"/>
    <p:sldId id="258" r:id="rId15"/>
    <p:sldId id="25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9" d="100"/>
          <a:sy n="89" d="100"/>
        </p:scale>
        <p:origin x="1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pl-PL" smtClean="0"/>
              <a:t>Edytuj style wzorca tekstu</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l-PL" smtClean="0"/>
              <a:t>Edytuj style wzorca tekstu</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nchor="ct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pl-PL" smtClean="0"/>
              <a:t>Kliknij, aby edytować styl</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pl-PL" smtClean="0"/>
              <a:t>Kliknij, aby edytować styl</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pl-PL" smtClean="0"/>
              <a:t>Kliknij, aby edytować styl</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4/5/2023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099033" y="1575399"/>
            <a:ext cx="7197726" cy="2421464"/>
          </a:xfrm>
        </p:spPr>
        <p:txBody>
          <a:bodyPr/>
          <a:lstStyle/>
          <a:p>
            <a:r>
              <a:rPr lang="pl-PL" dirty="0" smtClean="0">
                <a:latin typeface="Georgia" panose="02040502050405020303" pitchFamily="18" charset="0"/>
              </a:rPr>
              <a:t>Zasady zdrowego i bezpiecznego stylu życia</a:t>
            </a:r>
            <a:endParaRPr lang="pl-PL" dirty="0">
              <a:latin typeface="Georgia" panose="02040502050405020303" pitchFamily="18" charset="0"/>
            </a:endParaRPr>
          </a:p>
        </p:txBody>
      </p:sp>
      <p:sp>
        <p:nvSpPr>
          <p:cNvPr id="3" name="Podtytuł 2"/>
          <p:cNvSpPr>
            <a:spLocks noGrp="1"/>
          </p:cNvSpPr>
          <p:nvPr>
            <p:ph type="subTitle" idx="1"/>
          </p:nvPr>
        </p:nvSpPr>
        <p:spPr>
          <a:xfrm>
            <a:off x="3962399" y="3996863"/>
            <a:ext cx="7197726" cy="1405467"/>
          </a:xfrm>
        </p:spPr>
        <p:txBody>
          <a:bodyPr/>
          <a:lstStyle/>
          <a:p>
            <a:r>
              <a:rPr lang="pl-PL" dirty="0" smtClean="0">
                <a:latin typeface="Georgia" panose="02040502050405020303" pitchFamily="18" charset="0"/>
              </a:rPr>
              <a:t>J.A i Z.J</a:t>
            </a:r>
            <a:endParaRPr lang="pl-PL" dirty="0">
              <a:latin typeface="Georgia" panose="02040502050405020303" pitchFamily="18" charset="0"/>
            </a:endParaRPr>
          </a:p>
        </p:txBody>
      </p:sp>
      <p:pic>
        <p:nvPicPr>
          <p:cNvPr id="2050" name="Picture 2" descr="Eksperci: zdrowe odżywianie pomaga nam w pracy - Po godzina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02" y="3282172"/>
            <a:ext cx="4872312" cy="324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39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Pij wodę</a:t>
            </a:r>
            <a:endParaRPr lang="pl-PL" dirty="0"/>
          </a:p>
        </p:txBody>
      </p:sp>
      <p:sp>
        <p:nvSpPr>
          <p:cNvPr id="3" name="Symbol zastępczy zawartości 2"/>
          <p:cNvSpPr>
            <a:spLocks noGrp="1"/>
          </p:cNvSpPr>
          <p:nvPr>
            <p:ph idx="1"/>
          </p:nvPr>
        </p:nvSpPr>
        <p:spPr/>
        <p:txBody>
          <a:bodyPr/>
          <a:lstStyle/>
          <a:p>
            <a:r>
              <a:rPr lang="pl-PL" dirty="0" smtClean="0"/>
              <a:t>Dlaczego </a:t>
            </a:r>
            <a:r>
              <a:rPr lang="pl-PL" dirty="0"/>
              <a:t>akurat wodę? Pamiętaj, że takie napoje jak kawa, czarna herbata nie nawadniają, ponieważ przyspieszają wydalanie wody. Soki i napoje słodzone z kolei zawierają cukry, a zatem też nie nawadniają efektywnie. Możesz wodę zastępować słabą herbatka owocową, sokami warzywnymi, sokami owocowymi. Wodę najlepiej wzbogacać cytryną, imbirem, świeżą miętą lub melisą. Pij ok. 2 litrów wody dziennie.</a:t>
            </a:r>
          </a:p>
          <a:p>
            <a:endParaRPr lang="pl-PL" dirty="0"/>
          </a:p>
        </p:txBody>
      </p:sp>
      <p:pic>
        <p:nvPicPr>
          <p:cNvPr id="9218" name="Picture 2" descr="Types of Water: 9 Different Sources and Brands, Plus Benefits &amp; Ris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500" y="4225159"/>
            <a:ext cx="4467991" cy="250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690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Zadbaj o zdrowy sen, ogranicz stres</a:t>
            </a:r>
            <a:endParaRPr lang="pl-PL" dirty="0"/>
          </a:p>
        </p:txBody>
      </p:sp>
      <p:sp>
        <p:nvSpPr>
          <p:cNvPr id="3" name="Symbol zastępczy zawartości 2"/>
          <p:cNvSpPr>
            <a:spLocks noGrp="1"/>
          </p:cNvSpPr>
          <p:nvPr>
            <p:ph idx="1"/>
          </p:nvPr>
        </p:nvSpPr>
        <p:spPr/>
        <p:txBody>
          <a:bodyPr/>
          <a:lstStyle/>
          <a:p>
            <a:r>
              <a:rPr lang="pl-PL" dirty="0" smtClean="0"/>
              <a:t>Łatwo </a:t>
            </a:r>
            <a:r>
              <a:rPr lang="pl-PL" dirty="0"/>
              <a:t>powiedzieć! Staraj się spać co najmniej 7 godzin. Zbyt mała ilość snu wiąże się z częstszymi przeziębieniami, wzrostem ryzyka chorób układu krążenia oraz cukrzycy. Zaburzenia snu i przewlekły stres są czynnikiem sprzyjającym otyłości i rozwojowi chorób metabolicznych.</a:t>
            </a:r>
          </a:p>
          <a:p>
            <a:endParaRPr lang="pl-PL" dirty="0"/>
          </a:p>
        </p:txBody>
      </p:sp>
      <p:pic>
        <p:nvPicPr>
          <p:cNvPr id="10242" name="Picture 2" descr="BEST Overnight Oats {Five Delicious Ways!} - Cooking Clas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866" y="3941380"/>
            <a:ext cx="1779752" cy="266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271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Wzmacnianie organizmu</a:t>
            </a:r>
            <a:endParaRPr lang="pl-PL" dirty="0"/>
          </a:p>
        </p:txBody>
      </p:sp>
      <p:sp>
        <p:nvSpPr>
          <p:cNvPr id="3" name="Symbol zastępczy zawartości 2"/>
          <p:cNvSpPr>
            <a:spLocks noGrp="1"/>
          </p:cNvSpPr>
          <p:nvPr>
            <p:ph idx="1"/>
          </p:nvPr>
        </p:nvSpPr>
        <p:spPr/>
        <p:txBody>
          <a:bodyPr/>
          <a:lstStyle/>
          <a:p>
            <a:r>
              <a:rPr lang="pl-PL" b="1" dirty="0" smtClean="0"/>
              <a:t>Wzmacnianie </a:t>
            </a:r>
            <a:r>
              <a:rPr lang="pl-PL" b="1" dirty="0"/>
              <a:t>organizmu, tak, aby nabrał on jak największej odporności i umiał samodzielnie zwalczyć pierwsze symptomy choroby, jest kolejną zasadą zdrowego stylu życia. </a:t>
            </a:r>
            <a:r>
              <a:rPr lang="pl-PL" dirty="0"/>
              <a:t>Tak naprawdę, mają na nią wpływ również wcześniej omówione elementy, takie jak dieta, ruch, relaks, brak nałogów, prawidłowy sen, ale także działania polegające na hartowaniu organizmu, suplementacji diety odpowiednią ilością witamin, jak witamina c, dbanie o prawidłową higienę ciała oraz stosowanie </a:t>
            </a:r>
            <a:r>
              <a:rPr lang="pl-PL" dirty="0" err="1"/>
              <a:t>probiotyków</a:t>
            </a:r>
            <a:r>
              <a:rPr lang="pl-PL" dirty="0"/>
              <a:t>.</a:t>
            </a:r>
          </a:p>
          <a:p>
            <a:endParaRPr lang="pl-PL" dirty="0"/>
          </a:p>
        </p:txBody>
      </p:sp>
    </p:spTree>
    <p:extLst>
      <p:ext uri="{BB962C8B-B14F-4D97-AF65-F5344CB8AC3E}">
        <p14:creationId xmlns:p14="http://schemas.microsoft.com/office/powerpoint/2010/main" val="20288731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1" y="609600"/>
            <a:ext cx="11338033" cy="6568966"/>
          </a:xfrm>
        </p:spPr>
        <p:txBody>
          <a:bodyPr>
            <a:normAutofit/>
          </a:bodyPr>
          <a:lstStyle/>
          <a:p>
            <a:r>
              <a:rPr lang="pl-PL" sz="4000" dirty="0">
                <a:latin typeface="Georgia" panose="02040502050405020303" pitchFamily="18" charset="0"/>
              </a:rPr>
              <a:t>DZIĘKUJEMY ZA UWAGĘ</a:t>
            </a:r>
            <a:br>
              <a:rPr lang="pl-PL" sz="4000" dirty="0">
                <a:latin typeface="Georgia" panose="02040502050405020303" pitchFamily="18" charset="0"/>
              </a:rPr>
            </a:br>
            <a:endParaRPr lang="pl-PL" sz="4000" dirty="0">
              <a:latin typeface="Georgia" panose="02040502050405020303" pitchFamily="18" charset="0"/>
            </a:endParaRPr>
          </a:p>
        </p:txBody>
      </p:sp>
      <p:sp>
        <p:nvSpPr>
          <p:cNvPr id="3" name="Symbol zastępczy zawartości 2"/>
          <p:cNvSpPr>
            <a:spLocks noGrp="1"/>
          </p:cNvSpPr>
          <p:nvPr>
            <p:ph idx="1"/>
          </p:nvPr>
        </p:nvSpPr>
        <p:spPr/>
        <p:txBody>
          <a:bodyPr/>
          <a:lstStyle/>
          <a:p>
            <a:r>
              <a:rPr lang="pl-PL" dirty="0" smtClean="0"/>
              <a:t>K.K. i A.B (</a:t>
            </a:r>
            <a:r>
              <a:rPr lang="pl-PL" smtClean="0"/>
              <a:t>Klinika Psychiatrii)</a:t>
            </a:r>
            <a:endParaRPr lang="pl-PL" dirty="0"/>
          </a:p>
        </p:txBody>
      </p:sp>
      <p:pic>
        <p:nvPicPr>
          <p:cNvPr id="7170" name="Picture 2" descr="cookie, aesthetic and sweets - image #6523052 on Favim.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672" y="1518483"/>
            <a:ext cx="3451554" cy="427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627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Tree>
    <p:extLst>
      <p:ext uri="{BB962C8B-B14F-4D97-AF65-F5344CB8AC3E}">
        <p14:creationId xmlns:p14="http://schemas.microsoft.com/office/powerpoint/2010/main" val="3883625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spTree>
    <p:extLst>
      <p:ext uri="{BB962C8B-B14F-4D97-AF65-F5344CB8AC3E}">
        <p14:creationId xmlns:p14="http://schemas.microsoft.com/office/powerpoint/2010/main" val="5292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1" y="193712"/>
            <a:ext cx="10131425" cy="1456267"/>
          </a:xfrm>
        </p:spPr>
        <p:txBody>
          <a:bodyPr>
            <a:normAutofit/>
          </a:bodyPr>
          <a:lstStyle/>
          <a:p>
            <a:pPr algn="ctr"/>
            <a:r>
              <a:rPr lang="pl-PL" sz="4400" dirty="0" smtClean="0">
                <a:latin typeface="Georgia" panose="02040502050405020303" pitchFamily="18" charset="0"/>
              </a:rPr>
              <a:t>Jedz posiłki regularnie</a:t>
            </a:r>
            <a:endParaRPr lang="pl-PL" sz="4400" dirty="0">
              <a:latin typeface="Georgia" panose="02040502050405020303" pitchFamily="18" charset="0"/>
            </a:endParaRPr>
          </a:p>
        </p:txBody>
      </p:sp>
      <p:sp>
        <p:nvSpPr>
          <p:cNvPr id="3" name="Symbol zastępczy zawartości 2"/>
          <p:cNvSpPr>
            <a:spLocks noGrp="1"/>
          </p:cNvSpPr>
          <p:nvPr>
            <p:ph idx="1"/>
          </p:nvPr>
        </p:nvSpPr>
        <p:spPr>
          <a:xfrm>
            <a:off x="685800" y="1649979"/>
            <a:ext cx="10131425" cy="3649133"/>
          </a:xfrm>
        </p:spPr>
        <p:txBody>
          <a:bodyPr/>
          <a:lstStyle/>
          <a:p>
            <a:pPr marL="0" indent="0">
              <a:buNone/>
            </a:pPr>
            <a:r>
              <a:rPr lang="pl-PL" sz="2800" dirty="0" smtClean="0">
                <a:latin typeface="Georgia" panose="02040502050405020303" pitchFamily="18" charset="0"/>
              </a:rPr>
              <a:t>Dlaczego</a:t>
            </a:r>
            <a:r>
              <a:rPr lang="pl-PL" sz="2800" dirty="0">
                <a:latin typeface="Georgia" panose="02040502050405020303" pitchFamily="18" charset="0"/>
              </a:rPr>
              <a:t>? Żeby Twój metabolizm pracował jak najsprawniej. Zbyt długie przerwy w jedzeniu, nieregularne posiłki, podjadanie to częsta przyczyna tycia, problemów trawiennych, nadmiernego apetytu i złego samopoczucia. Liczbę posiłków dopasuj do siebie, ale pamiętaj, żeby zachowywać optymalne przerwy w jedzeniu, nie krótsze niż 2,5 godziny i nie dłuższe niż 4 godziny.</a:t>
            </a:r>
          </a:p>
          <a:p>
            <a:endParaRPr lang="pl-PL" dirty="0"/>
          </a:p>
        </p:txBody>
      </p:sp>
      <p:pic>
        <p:nvPicPr>
          <p:cNvPr id="1026" name="Picture 2" descr="Zdrowe odżywianie | Fit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8561" y="4340772"/>
            <a:ext cx="3493025" cy="232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4947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1" y="252248"/>
            <a:ext cx="10131425" cy="1456267"/>
          </a:xfrm>
        </p:spPr>
        <p:txBody>
          <a:bodyPr>
            <a:normAutofit/>
          </a:bodyPr>
          <a:lstStyle/>
          <a:p>
            <a:pPr algn="ctr"/>
            <a:r>
              <a:rPr lang="pl-PL" sz="4400" dirty="0" smtClean="0">
                <a:latin typeface="Georgia" panose="02040502050405020303" pitchFamily="18" charset="0"/>
              </a:rPr>
              <a:t>Pamiętaj o śniadaniu</a:t>
            </a:r>
            <a:endParaRPr lang="pl-PL" sz="4400" dirty="0">
              <a:latin typeface="Georgia" panose="02040502050405020303" pitchFamily="18" charset="0"/>
            </a:endParaRPr>
          </a:p>
        </p:txBody>
      </p:sp>
      <p:sp>
        <p:nvSpPr>
          <p:cNvPr id="3" name="Symbol zastępczy zawartości 2"/>
          <p:cNvSpPr>
            <a:spLocks noGrp="1"/>
          </p:cNvSpPr>
          <p:nvPr>
            <p:ph idx="1"/>
          </p:nvPr>
        </p:nvSpPr>
        <p:spPr>
          <a:xfrm>
            <a:off x="591208" y="2619156"/>
            <a:ext cx="10131425" cy="3649133"/>
          </a:xfrm>
        </p:spPr>
        <p:txBody>
          <a:bodyPr>
            <a:normAutofit lnSpcReduction="10000"/>
          </a:bodyPr>
          <a:lstStyle/>
          <a:p>
            <a:pPr marL="0" indent="0">
              <a:buNone/>
            </a:pPr>
            <a:r>
              <a:rPr lang="pl-PL" sz="2800" dirty="0" smtClean="0">
                <a:latin typeface="Georgia" panose="02040502050405020303" pitchFamily="18" charset="0"/>
              </a:rPr>
              <a:t>Z </a:t>
            </a:r>
            <a:r>
              <a:rPr lang="pl-PL" sz="2800" dirty="0">
                <a:latin typeface="Georgia" panose="02040502050405020303" pitchFamily="18" charset="0"/>
              </a:rPr>
              <a:t>jakiego powodu? Powodów jest co najmniej kilka. Po pierwsze to dawka energii, niezbędna do efektywnej pracy mózgu. Po drugie śniadanie to sygnał dla metabolizmu, że czas się wziąć do pracy. Po trzecie chroni przez tzw. niedocukrzeniem, czyli hipoglikemią, która może powodować osłabienie i zawroty głowy, a w konsekwencji może doprowadzić do cukrzycy.</a:t>
            </a:r>
          </a:p>
          <a:p>
            <a:r>
              <a:rPr lang="pl-PL" sz="2800" dirty="0">
                <a:latin typeface="Georgia" panose="02040502050405020303" pitchFamily="18" charset="0"/>
              </a:rPr>
              <a:t>A zatem nie później niż godzinę po wstaniu zjedz śniadanie.</a:t>
            </a:r>
          </a:p>
          <a:p>
            <a:endParaRPr lang="pl-PL" dirty="0"/>
          </a:p>
        </p:txBody>
      </p:sp>
      <p:pic>
        <p:nvPicPr>
          <p:cNvPr id="5122" name="Picture 2" descr="Pinterest: madisoncevans 🦋 | Healty food, Yummy food, Healthy snacks ea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799" y="0"/>
            <a:ext cx="2818854" cy="281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365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2" y="481916"/>
            <a:ext cx="10131425" cy="1456267"/>
          </a:xfrm>
        </p:spPr>
        <p:txBody>
          <a:bodyPr>
            <a:normAutofit/>
          </a:bodyPr>
          <a:lstStyle/>
          <a:p>
            <a:pPr algn="ctr"/>
            <a:r>
              <a:rPr lang="pl-PL" sz="4400" dirty="0" smtClean="0">
                <a:latin typeface="Georgia" panose="02040502050405020303" pitchFamily="18" charset="0"/>
              </a:rPr>
              <a:t>Warzywa i owoce to moc witamin</a:t>
            </a:r>
            <a:endParaRPr lang="pl-PL" sz="4400" dirty="0">
              <a:latin typeface="Georgia" panose="02040502050405020303" pitchFamily="18" charset="0"/>
            </a:endParaRPr>
          </a:p>
        </p:txBody>
      </p:sp>
      <p:sp>
        <p:nvSpPr>
          <p:cNvPr id="3" name="Symbol zastępczy zawartości 2"/>
          <p:cNvSpPr>
            <a:spLocks noGrp="1"/>
          </p:cNvSpPr>
          <p:nvPr>
            <p:ph idx="1"/>
          </p:nvPr>
        </p:nvSpPr>
        <p:spPr>
          <a:xfrm>
            <a:off x="685802" y="2142067"/>
            <a:ext cx="8416158" cy="3649133"/>
          </a:xfrm>
        </p:spPr>
        <p:txBody>
          <a:bodyPr>
            <a:normAutofit/>
          </a:bodyPr>
          <a:lstStyle/>
          <a:p>
            <a:r>
              <a:rPr lang="pl-PL" sz="2400" dirty="0" smtClean="0">
                <a:latin typeface="Georgia" panose="02040502050405020303" pitchFamily="18" charset="0"/>
              </a:rPr>
              <a:t>Dlaczego </a:t>
            </a:r>
            <a:r>
              <a:rPr lang="pl-PL" sz="2400" dirty="0">
                <a:latin typeface="Georgia" panose="02040502050405020303" pitchFamily="18" charset="0"/>
              </a:rPr>
              <a:t>to takie ważne? To chyba jasne! Moc witamin, mikroelementów, błonnika, antyoksydantów. Im bardziej kolorowo na talerzu tym więcej drogocennych składników aktywnych.</a:t>
            </a:r>
          </a:p>
          <a:p>
            <a:r>
              <a:rPr lang="pl-PL" sz="2400" dirty="0">
                <a:latin typeface="Georgia" panose="02040502050405020303" pitchFamily="18" charset="0"/>
              </a:rPr>
              <a:t>Zaleca się jedzenie min. 3 porcji warzyw i 1-2 porcji owoców. Porcja to ok. 100 g (tyle ile zmieścisz w dłoni). Najlepiej uwzględniaj warzywa w każdym posiłku.</a:t>
            </a:r>
          </a:p>
          <a:p>
            <a:endParaRPr lang="pl-PL" sz="2400" dirty="0"/>
          </a:p>
        </p:txBody>
      </p:sp>
      <p:pic>
        <p:nvPicPr>
          <p:cNvPr id="3074" name="Picture 2" descr="Skąd brać informacje o zdrowym odżywianiu? - miedzyrzecka.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829" y="3741682"/>
            <a:ext cx="3459985" cy="259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9588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Georgia" panose="02040502050405020303" pitchFamily="18" charset="0"/>
              </a:rPr>
              <a:t>Sięgaj po zdrowe tłuszcze</a:t>
            </a:r>
            <a:endParaRPr lang="pl-PL" sz="4400" dirty="0">
              <a:latin typeface="Georgia" panose="02040502050405020303" pitchFamily="18" charset="0"/>
            </a:endParaRPr>
          </a:p>
        </p:txBody>
      </p:sp>
      <p:sp>
        <p:nvSpPr>
          <p:cNvPr id="3" name="Symbol zastępczy zawartości 2"/>
          <p:cNvSpPr>
            <a:spLocks noGrp="1"/>
          </p:cNvSpPr>
          <p:nvPr>
            <p:ph idx="1"/>
          </p:nvPr>
        </p:nvSpPr>
        <p:spPr>
          <a:xfrm>
            <a:off x="685801" y="2142067"/>
            <a:ext cx="8006253" cy="3722705"/>
          </a:xfrm>
        </p:spPr>
        <p:txBody>
          <a:bodyPr>
            <a:normAutofit fontScale="92500"/>
          </a:bodyPr>
          <a:lstStyle/>
          <a:p>
            <a:r>
              <a:rPr lang="pl-PL" sz="2400" dirty="0" smtClean="0">
                <a:latin typeface="Georgia" panose="02040502050405020303" pitchFamily="18" charset="0"/>
              </a:rPr>
              <a:t>To </a:t>
            </a:r>
            <a:r>
              <a:rPr lang="pl-PL" sz="2400" dirty="0">
                <a:latin typeface="Georgia" panose="02040502050405020303" pitchFamily="18" charset="0"/>
              </a:rPr>
              <a:t>tłuszcz jest zdrowy? Tłuszcz jest niezbędnym składnikiem diety, ważne jednak, żeby sięgać po te najzdrowsze. Zadbaj o produkty bogate w kwasy omega – 3, czyli ryby, olej lniany, olej rzepakowy nierafinowany, siemię lniane, nasiona </a:t>
            </a:r>
            <a:r>
              <a:rPr lang="pl-PL" sz="2400" dirty="0" err="1">
                <a:latin typeface="Georgia" panose="02040502050405020303" pitchFamily="18" charset="0"/>
              </a:rPr>
              <a:t>chia</a:t>
            </a:r>
            <a:r>
              <a:rPr lang="pl-PL" sz="2400" dirty="0">
                <a:latin typeface="Georgia" panose="02040502050405020303" pitchFamily="18" charset="0"/>
              </a:rPr>
              <a:t>, orzechy włoskie. Tłuszcze zawierające kwasy omega – 3 spożywaj świeże, tylko na zimno i przechowuj w ciemnym, chłodnym miejscu. Dobroczynne działanie na Twój organizm będą miały również kwasy jednonienasycone, których wspaniałym źródłem jest np. oliwa z oliwek, orzechy, nasiona, awokado.</a:t>
            </a:r>
          </a:p>
          <a:p>
            <a:endParaRPr lang="pl-PL" sz="2400" dirty="0"/>
          </a:p>
        </p:txBody>
      </p:sp>
      <p:pic>
        <p:nvPicPr>
          <p:cNvPr id="4098" name="Picture 2" descr="Tłuszcze - które są zdrowe, a których unika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932" y="3636579"/>
            <a:ext cx="3438962" cy="270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183674"/>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4400" b="1" dirty="0">
                <a:latin typeface="Georgia" panose="02040502050405020303" pitchFamily="18" charset="0"/>
              </a:rPr>
              <a:t>DBAJ O REGULARNĄ AKTYWNOŚĆ FIZYCZNĄ</a:t>
            </a:r>
            <a:r>
              <a:rPr lang="pl-PL" sz="4400" dirty="0"/>
              <a:t/>
            </a:r>
            <a:br>
              <a:rPr lang="pl-PL" sz="4400" dirty="0"/>
            </a:br>
            <a:endParaRPr lang="pl-PL" sz="4400" dirty="0"/>
          </a:p>
        </p:txBody>
      </p:sp>
      <p:sp>
        <p:nvSpPr>
          <p:cNvPr id="3" name="Symbol zastępczy zawartości 2"/>
          <p:cNvSpPr>
            <a:spLocks noGrp="1"/>
          </p:cNvSpPr>
          <p:nvPr>
            <p:ph idx="1"/>
          </p:nvPr>
        </p:nvSpPr>
        <p:spPr/>
        <p:txBody>
          <a:bodyPr>
            <a:normAutofit/>
          </a:bodyPr>
          <a:lstStyle/>
          <a:p>
            <a:r>
              <a:rPr lang="pl-PL" sz="2400" dirty="0" smtClean="0">
                <a:latin typeface="Georgia" panose="02040502050405020303" pitchFamily="18" charset="0"/>
              </a:rPr>
              <a:t>A </a:t>
            </a:r>
            <a:r>
              <a:rPr lang="pl-PL" sz="2400" dirty="0">
                <a:latin typeface="Georgia" panose="02040502050405020303" pitchFamily="18" charset="0"/>
              </a:rPr>
              <a:t>od czego najlepiej zacząć? Wystarczy pół godziny dziennie umiarkowanego wysiłku, by wkrótce zauważyć korzystne zmiany. Aktywność fizyczna wpływa pozytywnie na układ odpornościowy, układ krążenia, układ ruchu, samopoczucie. Ruch, zwłaszcza na świeżym powietrzu jest znakomitym sposobem na redukcję stresu i poprawę jakości snu. Dostosuj intensywność wysiłku i rodzaj aktywności do swoich możliwości. Zacznij na przykład od spacerów, </a:t>
            </a:r>
            <a:r>
              <a:rPr lang="pl-PL" sz="2400" dirty="0" err="1">
                <a:latin typeface="Georgia" panose="02040502050405020303" pitchFamily="18" charset="0"/>
              </a:rPr>
              <a:t>Nordic</a:t>
            </a:r>
            <a:r>
              <a:rPr lang="pl-PL" sz="2400" dirty="0">
                <a:latin typeface="Georgia" panose="02040502050405020303" pitchFamily="18" charset="0"/>
              </a:rPr>
              <a:t> </a:t>
            </a:r>
            <a:r>
              <a:rPr lang="pl-PL" sz="2400" dirty="0" err="1">
                <a:latin typeface="Georgia" panose="02040502050405020303" pitchFamily="18" charset="0"/>
              </a:rPr>
              <a:t>Walking</a:t>
            </a:r>
            <a:r>
              <a:rPr lang="pl-PL" sz="2400" dirty="0">
                <a:latin typeface="Georgia" panose="02040502050405020303" pitchFamily="18" charset="0"/>
              </a:rPr>
              <a:t>, pływania, gimnastyki pod okiem instruktora.</a:t>
            </a:r>
          </a:p>
          <a:p>
            <a:endParaRPr lang="pl-PL" dirty="0"/>
          </a:p>
        </p:txBody>
      </p:sp>
      <p:pic>
        <p:nvPicPr>
          <p:cNvPr id="8194" name="Picture 2" descr="Quinoa for Breakfast: 24 Recipes That'll Make You Forget Oatm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1446" y="4209556"/>
            <a:ext cx="1614980" cy="242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33928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800" y="441434"/>
            <a:ext cx="10131425" cy="1456267"/>
          </a:xfrm>
        </p:spPr>
        <p:txBody>
          <a:bodyPr>
            <a:normAutofit/>
          </a:bodyPr>
          <a:lstStyle/>
          <a:p>
            <a:pPr algn="ctr"/>
            <a:r>
              <a:rPr lang="pl-PL" sz="4400" dirty="0" smtClean="0">
                <a:latin typeface="Georgia" panose="02040502050405020303" pitchFamily="18" charset="0"/>
              </a:rPr>
              <a:t>Wybieraj produkty zbożowe pełnoziarniste</a:t>
            </a:r>
            <a:endParaRPr lang="pl-PL" sz="4400" dirty="0">
              <a:latin typeface="Georgia" panose="02040502050405020303" pitchFamily="18" charset="0"/>
            </a:endParaRPr>
          </a:p>
        </p:txBody>
      </p:sp>
      <p:sp>
        <p:nvSpPr>
          <p:cNvPr id="3" name="Symbol zastępczy zawartości 2"/>
          <p:cNvSpPr>
            <a:spLocks noGrp="1"/>
          </p:cNvSpPr>
          <p:nvPr>
            <p:ph idx="1"/>
          </p:nvPr>
        </p:nvSpPr>
        <p:spPr/>
        <p:txBody>
          <a:bodyPr>
            <a:normAutofit/>
          </a:bodyPr>
          <a:lstStyle/>
          <a:p>
            <a:r>
              <a:rPr lang="pl-PL" sz="2400" dirty="0" smtClean="0">
                <a:latin typeface="Georgia" panose="02040502050405020303" pitchFamily="18" charset="0"/>
              </a:rPr>
              <a:t>Jakie </a:t>
            </a:r>
            <a:r>
              <a:rPr lang="pl-PL" sz="2400" dirty="0">
                <a:latin typeface="Georgia" panose="02040502050405020303" pitchFamily="18" charset="0"/>
              </a:rPr>
              <a:t>ma to znaczenie? Ponieważ produkty zbożowe z pełnego ziarna w przeciwieństwie do białej, oczyszczonej mąki, zawierają błonnik, mikroelementy i witaminy, dzięki czemu pomagają utrzymać prawidłowa masę ciała, regulują perystaltykę jelit, wpływają korzystnie na mikroflorę jelitową.</a:t>
            </a:r>
          </a:p>
          <a:p>
            <a:r>
              <a:rPr lang="pl-PL" sz="2400" dirty="0">
                <a:latin typeface="Georgia" panose="02040502050405020303" pitchFamily="18" charset="0"/>
              </a:rPr>
              <a:t>Uwzględniaj w diecie urozmaicone produkty zbożowe takie jak: pieczywo razowe, żytnie, orkiszowe, płatki owsiane, kasza jaglana, kasza gryczana, brązowy ryż, komosa ryżowa, itp.</a:t>
            </a:r>
          </a:p>
          <a:p>
            <a:endParaRPr lang="pl-PL" sz="2400" dirty="0"/>
          </a:p>
        </p:txBody>
      </p:sp>
    </p:spTree>
    <p:extLst>
      <p:ext uri="{BB962C8B-B14F-4D97-AF65-F5344CB8AC3E}">
        <p14:creationId xmlns:p14="http://schemas.microsoft.com/office/powerpoint/2010/main" val="2205821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400" dirty="0" smtClean="0">
                <a:latin typeface="Georgia" panose="02040502050405020303" pitchFamily="18" charset="0"/>
              </a:rPr>
              <a:t>Zadbaj o odpowiednią ilość białka</a:t>
            </a:r>
            <a:endParaRPr lang="pl-PL" sz="4400" dirty="0">
              <a:latin typeface="Georgia" panose="02040502050405020303" pitchFamily="18" charset="0"/>
            </a:endParaRPr>
          </a:p>
        </p:txBody>
      </p:sp>
      <p:sp>
        <p:nvSpPr>
          <p:cNvPr id="3" name="Symbol zastępczy zawartości 2"/>
          <p:cNvSpPr>
            <a:spLocks noGrp="1"/>
          </p:cNvSpPr>
          <p:nvPr>
            <p:ph idx="1"/>
          </p:nvPr>
        </p:nvSpPr>
        <p:spPr/>
        <p:txBody>
          <a:bodyPr/>
          <a:lstStyle/>
          <a:p>
            <a:r>
              <a:rPr lang="pl-PL" sz="2400" dirty="0" smtClean="0">
                <a:latin typeface="Georgia" panose="02040502050405020303" pitchFamily="18" charset="0"/>
              </a:rPr>
              <a:t>Jaką </a:t>
            </a:r>
            <a:r>
              <a:rPr lang="pl-PL" sz="2400" dirty="0">
                <a:latin typeface="Georgia" panose="02040502050405020303" pitchFamily="18" charset="0"/>
              </a:rPr>
              <a:t>rolę odgrywa białko? Po pierwsze to główny budulec wszystkich naszych tkanek, między innymi tkanki mięśniowej. Białko również uczestniczy w przemianie materii i zapewnia prawidłowe funkcjonowanie organizmu. To dzięki niemu możliwy jest prawidłowy wzrost i rozwój człowieka, a także regeneracja uszkodzeń.</a:t>
            </a:r>
          </a:p>
          <a:p>
            <a:r>
              <a:rPr lang="pl-PL" sz="2400" dirty="0">
                <a:latin typeface="Georgia" panose="02040502050405020303" pitchFamily="18" charset="0"/>
              </a:rPr>
              <a:t>Uwzględnij w diecie urozmaicone źródła białka: mięso, ryby, nasiona strączkowe, nabiał oraz jaja.</a:t>
            </a:r>
          </a:p>
          <a:p>
            <a:endParaRPr lang="pl-PL" dirty="0"/>
          </a:p>
        </p:txBody>
      </p:sp>
    </p:spTree>
    <p:extLst>
      <p:ext uri="{BB962C8B-B14F-4D97-AF65-F5344CB8AC3E}">
        <p14:creationId xmlns:p14="http://schemas.microsoft.com/office/powerpoint/2010/main" val="2999313505"/>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4900" b="1" dirty="0">
                <a:latin typeface="Georgia" panose="02040502050405020303" pitchFamily="18" charset="0"/>
              </a:rPr>
              <a:t>UNIKAJ SZKODLIWYCH SKŁADNIKÓW DIETY</a:t>
            </a:r>
            <a:r>
              <a:rPr lang="pl-PL" dirty="0"/>
              <a:t/>
            </a:r>
            <a:br>
              <a:rPr lang="pl-PL" dirty="0"/>
            </a:br>
            <a:endParaRPr lang="pl-PL" dirty="0"/>
          </a:p>
        </p:txBody>
      </p:sp>
      <p:sp>
        <p:nvSpPr>
          <p:cNvPr id="3" name="Symbol zastępczy zawartości 2"/>
          <p:cNvSpPr>
            <a:spLocks noGrp="1"/>
          </p:cNvSpPr>
          <p:nvPr>
            <p:ph idx="1"/>
          </p:nvPr>
        </p:nvSpPr>
        <p:spPr>
          <a:xfrm>
            <a:off x="685801" y="2191308"/>
            <a:ext cx="10131425" cy="3649133"/>
          </a:xfrm>
        </p:spPr>
        <p:txBody>
          <a:bodyPr>
            <a:normAutofit lnSpcReduction="10000"/>
          </a:bodyPr>
          <a:lstStyle/>
          <a:p>
            <a:r>
              <a:rPr lang="pl-PL" sz="2400" dirty="0" smtClean="0">
                <a:latin typeface="Georgia" panose="02040502050405020303" pitchFamily="18" charset="0"/>
              </a:rPr>
              <a:t>Ogranicz </a:t>
            </a:r>
            <a:r>
              <a:rPr lang="pl-PL" sz="2400" dirty="0">
                <a:latin typeface="Georgia" panose="02040502050405020303" pitchFamily="18" charset="0"/>
              </a:rPr>
              <a:t>spożycie soli, cukru rafinowanego i syropu glukozowo – </a:t>
            </a:r>
            <a:r>
              <a:rPr lang="pl-PL" sz="2400" dirty="0" err="1">
                <a:latin typeface="Georgia" panose="02040502050405020303" pitchFamily="18" charset="0"/>
              </a:rPr>
              <a:t>fruktozowego</a:t>
            </a:r>
            <a:r>
              <a:rPr lang="pl-PL" sz="2400" dirty="0">
                <a:latin typeface="Georgia" panose="02040502050405020303" pitchFamily="18" charset="0"/>
              </a:rPr>
              <a:t>, tłuszczów utwardzonych (izomerów trans kwasów tłuszczowych), żywności przetworzonej (fast food, słone przekąski).</a:t>
            </a:r>
          </a:p>
          <a:p>
            <a:r>
              <a:rPr lang="pl-PL" sz="2400" dirty="0">
                <a:latin typeface="Georgia" panose="02040502050405020303" pitchFamily="18" charset="0"/>
              </a:rPr>
              <a:t>Dlaczego? </a:t>
            </a:r>
            <a:r>
              <a:rPr lang="pl-PL" sz="2400" dirty="0" err="1">
                <a:latin typeface="Georgia" panose="02040502050405020303" pitchFamily="18" charset="0"/>
              </a:rPr>
              <a:t>Hmm</a:t>
            </a:r>
            <a:r>
              <a:rPr lang="pl-PL" sz="2400" dirty="0">
                <a:latin typeface="Georgia" panose="02040502050405020303" pitchFamily="18" charset="0"/>
              </a:rPr>
              <a:t>, pytanie retoryczne ? Najkrócej rzecz ujmując: szkodzą. Nadmiar soli powoduje podrażnienie błony śluzowej żołądka i nadciśnienie, cukier i syrop glukozowo – </a:t>
            </a:r>
            <a:r>
              <a:rPr lang="pl-PL" sz="2400" dirty="0" err="1">
                <a:latin typeface="Georgia" panose="02040502050405020303" pitchFamily="18" charset="0"/>
              </a:rPr>
              <a:t>fruktozowy</a:t>
            </a:r>
            <a:r>
              <a:rPr lang="pl-PL" sz="2400" dirty="0">
                <a:latin typeface="Georgia" panose="02040502050405020303" pitchFamily="18" charset="0"/>
              </a:rPr>
              <a:t> prowadzi do </a:t>
            </a:r>
            <a:r>
              <a:rPr lang="pl-PL" sz="2400" dirty="0" err="1">
                <a:latin typeface="Georgia" panose="02040502050405020303" pitchFamily="18" charset="0"/>
              </a:rPr>
              <a:t>insulinooporności</a:t>
            </a:r>
            <a:r>
              <a:rPr lang="pl-PL" sz="2400" dirty="0">
                <a:latin typeface="Georgia" panose="02040502050405020303" pitchFamily="18" charset="0"/>
              </a:rPr>
              <a:t> i otyłości, izomery trans kwasów tłuszczowych mają działanie prozapalne i przyczyniają się do </a:t>
            </a:r>
            <a:r>
              <a:rPr lang="pl-PL" sz="2400" dirty="0" err="1">
                <a:latin typeface="Georgia" panose="02040502050405020303" pitchFamily="18" charset="0"/>
              </a:rPr>
              <a:t>hiperlipidemii</a:t>
            </a:r>
            <a:r>
              <a:rPr lang="pl-PL" sz="2400" dirty="0">
                <a:latin typeface="Georgia" panose="02040502050405020303" pitchFamily="18" charset="0"/>
              </a:rPr>
              <a:t>, żywność przetworzona pełna konserwantów i innych E- dodatków obciąża wątrobę.</a:t>
            </a:r>
          </a:p>
          <a:p>
            <a:endParaRPr lang="pl-PL" dirty="0"/>
          </a:p>
        </p:txBody>
      </p:sp>
      <p:pic>
        <p:nvPicPr>
          <p:cNvPr id="6146" name="Picture 2" descr="Pink aesthetic discovered by 𝖐_𝖓𝖔𝖔𝖓𝖆 on We Heart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1423" y="130102"/>
            <a:ext cx="1757309" cy="263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230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klepienie niebieskie">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TM03457452[[fn=Sklepienie niebieskie]]</Template>
  <TotalTime>37</TotalTime>
  <Words>725</Words>
  <Application>Microsoft Office PowerPoint</Application>
  <PresentationFormat>Panoramiczny</PresentationFormat>
  <Paragraphs>31</Paragraphs>
  <Slides>15</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15</vt:i4>
      </vt:variant>
    </vt:vector>
  </HeadingPairs>
  <TitlesOfParts>
    <vt:vector size="20" baseType="lpstr">
      <vt:lpstr>Arial</vt:lpstr>
      <vt:lpstr>Calibri</vt:lpstr>
      <vt:lpstr>Calibri Light</vt:lpstr>
      <vt:lpstr>Georgia</vt:lpstr>
      <vt:lpstr>Sklepienie niebieskie</vt:lpstr>
      <vt:lpstr>Zasady zdrowego i bezpiecznego stylu życia</vt:lpstr>
      <vt:lpstr>Jedz posiłki regularnie</vt:lpstr>
      <vt:lpstr>Pamiętaj o śniadaniu</vt:lpstr>
      <vt:lpstr>Warzywa i owoce to moc witamin</vt:lpstr>
      <vt:lpstr>Sięgaj po zdrowe tłuszcze</vt:lpstr>
      <vt:lpstr>DBAJ O REGULARNĄ AKTYWNOŚĆ FIZYCZNĄ </vt:lpstr>
      <vt:lpstr>Wybieraj produkty zbożowe pełnoziarniste</vt:lpstr>
      <vt:lpstr>Zadbaj o odpowiednią ilość białka</vt:lpstr>
      <vt:lpstr>UNIKAJ SZKODLIWYCH SKŁADNIKÓW DIETY </vt:lpstr>
      <vt:lpstr>Pij wodę</vt:lpstr>
      <vt:lpstr>Zadbaj o zdrowy sen, ogranicz stres</vt:lpstr>
      <vt:lpstr>Wzmacnianie organizmu</vt:lpstr>
      <vt:lpstr>DZIĘKUJEMY ZA UWAGĘ </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Zasady zdrowego i bezpiecznego stylu życia</dc:title>
  <dc:creator>Student</dc:creator>
  <cp:lastModifiedBy>NauczycielA3</cp:lastModifiedBy>
  <cp:revision>6</cp:revision>
  <dcterms:created xsi:type="dcterms:W3CDTF">2021-05-21T07:23:41Z</dcterms:created>
  <dcterms:modified xsi:type="dcterms:W3CDTF">2023-04-05T16:10:57Z</dcterms:modified>
</cp:coreProperties>
</file>