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732" r:id="rId4"/>
  </p:sldMasterIdLst>
  <p:notesMasterIdLst>
    <p:notesMasterId r:id="rId18"/>
  </p:notesMasterIdLst>
  <p:handoutMasterIdLst>
    <p:handoutMasterId r:id="rId19"/>
  </p:handout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x="12192000" cy="6858000"/>
  <p:notesSz cx="6858000" cy="9144000"/>
  <p:defaultTextStyle>
    <a:defPPr rtl="0">
      <a:defRPr lang="pl-p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6706"/>
    <a:srgbClr val="04291F"/>
    <a:srgbClr val="D2EB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9" d="100"/>
          <a:sy n="89" d="100"/>
        </p:scale>
        <p:origin x="126" y="84"/>
      </p:cViewPr>
      <p:guideLst/>
    </p:cSldViewPr>
  </p:slideViewPr>
  <p:notesTextViewPr>
    <p:cViewPr>
      <p:scale>
        <a:sx n="1" d="1"/>
        <a:sy n="1" d="1"/>
      </p:scale>
      <p:origin x="0" y="0"/>
    </p:cViewPr>
  </p:notesTextViewPr>
  <p:notesViewPr>
    <p:cSldViewPr snapToGrid="0">
      <p:cViewPr varScale="1">
        <p:scale>
          <a:sx n="89" d="100"/>
          <a:sy n="89" d="100"/>
        </p:scale>
        <p:origin x="378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C11BF56D-0D17-4DDC-9B47-A33E4CCAEA2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a:extLst>
              <a:ext uri="{FF2B5EF4-FFF2-40B4-BE49-F238E27FC236}">
                <a16:creationId xmlns:a16="http://schemas.microsoft.com/office/drawing/2014/main" id="{14C3ACED-05DE-44FD-B4A6-AEA85CB1369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4A13D77-1420-4F74-AE1B-D897B15E7E8B}" type="datetimeFigureOut">
              <a:rPr lang="pl-PL" smtClean="0"/>
              <a:t>05.04.2023</a:t>
            </a:fld>
            <a:endParaRPr lang="pl-PL"/>
          </a:p>
        </p:txBody>
      </p:sp>
      <p:sp>
        <p:nvSpPr>
          <p:cNvPr id="4" name="Symbol zastępczy stopki 3">
            <a:extLst>
              <a:ext uri="{FF2B5EF4-FFF2-40B4-BE49-F238E27FC236}">
                <a16:creationId xmlns:a16="http://schemas.microsoft.com/office/drawing/2014/main" id="{EC5FC8F7-EFD4-444A-8FEA-440DACED8D9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a:extLst>
              <a:ext uri="{FF2B5EF4-FFF2-40B4-BE49-F238E27FC236}">
                <a16:creationId xmlns:a16="http://schemas.microsoft.com/office/drawing/2014/main" id="{FE328C32-0C3B-4806-B416-A2279220B99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9D70B0-CE36-4A07-A31D-82B07763ED2D}" type="slidenum">
              <a:rPr lang="pl-PL" smtClean="0"/>
              <a:t>‹#›</a:t>
            </a:fld>
            <a:endParaRPr lang="pl-PL"/>
          </a:p>
        </p:txBody>
      </p:sp>
    </p:spTree>
    <p:extLst>
      <p:ext uri="{BB962C8B-B14F-4D97-AF65-F5344CB8AC3E}">
        <p14:creationId xmlns:p14="http://schemas.microsoft.com/office/powerpoint/2010/main" val="27298683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noProof="0"/>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F80752-812E-4B50-B0D2-7883B6617B9B}" type="datetimeFigureOut">
              <a:rPr lang="pl-PL" noProof="0" smtClean="0"/>
              <a:t>05.04.2023</a:t>
            </a:fld>
            <a:endParaRPr lang="pl-PL" noProof="0"/>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noProof="0"/>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noProof="0"/>
              <a:t>Edytuj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noProof="0"/>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8C6F26-5042-440F-B677-5E618E02B28D}" type="slidenum">
              <a:rPr lang="pl-PL" noProof="0" smtClean="0"/>
              <a:t>‹#›</a:t>
            </a:fld>
            <a:endParaRPr lang="pl-PL" noProof="0"/>
          </a:p>
        </p:txBody>
      </p:sp>
    </p:spTree>
    <p:extLst>
      <p:ext uri="{BB962C8B-B14F-4D97-AF65-F5344CB8AC3E}">
        <p14:creationId xmlns:p14="http://schemas.microsoft.com/office/powerpoint/2010/main" val="3633588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DC8C6F26-5042-440F-B677-5E618E02B28D}" type="slidenum">
              <a:rPr lang="pl-PL" smtClean="0"/>
              <a:t>1</a:t>
            </a:fld>
            <a:endParaRPr lang="pl-PL"/>
          </a:p>
        </p:txBody>
      </p:sp>
    </p:spTree>
    <p:extLst>
      <p:ext uri="{BB962C8B-B14F-4D97-AF65-F5344CB8AC3E}">
        <p14:creationId xmlns:p14="http://schemas.microsoft.com/office/powerpoint/2010/main" val="657689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pl-PL" smtClean="0"/>
              <a:t>Kliknij, aby edytować styl</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pPr rtl="0"/>
            <a:fld id="{17CFA6CC-753C-47FD-8E6B-9BF004E82CF8}" type="datetime1">
              <a:rPr lang="pl-PL" noProof="0" smtClean="0"/>
              <a:t>05.04.2023</a:t>
            </a:fld>
            <a:endParaRPr lang="pl-PL" noProof="0"/>
          </a:p>
        </p:txBody>
      </p:sp>
      <p:sp>
        <p:nvSpPr>
          <p:cNvPr id="5" name="Footer Placeholder 4"/>
          <p:cNvSpPr>
            <a:spLocks noGrp="1"/>
          </p:cNvSpPr>
          <p:nvPr>
            <p:ph type="ftr" sz="quarter" idx="11"/>
          </p:nvPr>
        </p:nvSpPr>
        <p:spPr/>
        <p:txBody>
          <a:bodyPr/>
          <a:lstStyle/>
          <a:p>
            <a:pPr rtl="0"/>
            <a:r>
              <a:rPr lang="pl-PL" noProof="0" smtClean="0"/>
              <a:t>
              </a:t>
            </a:r>
            <a:endParaRPr lang="pl-PL" noProof="0"/>
          </a:p>
        </p:txBody>
      </p:sp>
      <p:sp>
        <p:nvSpPr>
          <p:cNvPr id="6" name="Slide Number Placeholder 5"/>
          <p:cNvSpPr>
            <a:spLocks noGrp="1"/>
          </p:cNvSpPr>
          <p:nvPr>
            <p:ph type="sldNum" sz="quarter" idx="12"/>
          </p:nvPr>
        </p:nvSpPr>
        <p:spPr/>
        <p:txBody>
          <a:bodyPr rIns="45720"/>
          <a:lstStyle/>
          <a:p>
            <a:pPr rtl="0"/>
            <a:fld id="{6D22F896-40B5-4ADD-8801-0D06FADFA095}" type="slidenum">
              <a:rPr lang="pl-PL" noProof="0" smtClean="0"/>
              <a:t>‹#›</a:t>
            </a:fld>
            <a:endParaRPr lang="pl-PL" noProof="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4294648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pPr rtl="0"/>
            <a:fld id="{A3E8A45B-9289-4044-9B2E-A627A6E6EA6C}" type="datetime1">
              <a:rPr lang="pl-PL" noProof="0" smtClean="0"/>
              <a:t>05.04.2023</a:t>
            </a:fld>
            <a:endParaRPr lang="pl-PL" noProof="0"/>
          </a:p>
        </p:txBody>
      </p:sp>
      <p:sp>
        <p:nvSpPr>
          <p:cNvPr id="5" name="Footer Placeholder 4"/>
          <p:cNvSpPr>
            <a:spLocks noGrp="1"/>
          </p:cNvSpPr>
          <p:nvPr>
            <p:ph type="ftr" sz="quarter" idx="11"/>
          </p:nvPr>
        </p:nvSpPr>
        <p:spPr/>
        <p:txBody>
          <a:bodyPr/>
          <a:lstStyle/>
          <a:p>
            <a:pPr rtl="0"/>
            <a:r>
              <a:rPr lang="pl-PL" noProof="0" smtClean="0"/>
              <a:t>
              </a:t>
            </a:r>
            <a:endParaRPr lang="pl-PL" noProof="0"/>
          </a:p>
        </p:txBody>
      </p:sp>
      <p:sp>
        <p:nvSpPr>
          <p:cNvPr id="6" name="Slide Number Placeholder 5"/>
          <p:cNvSpPr>
            <a:spLocks noGrp="1"/>
          </p:cNvSpPr>
          <p:nvPr>
            <p:ph type="sldNum" sz="quarter" idx="12"/>
          </p:nvPr>
        </p:nvSpPr>
        <p:spPr/>
        <p:txBody>
          <a:bodyPr/>
          <a:lstStyle/>
          <a:p>
            <a:pPr rtl="0"/>
            <a:fld id="{6D22F896-40B5-4ADD-8801-0D06FADFA095}" type="slidenum">
              <a:rPr lang="pl-PL" noProof="0" smtClean="0"/>
              <a:t>‹#›</a:t>
            </a:fld>
            <a:endParaRPr lang="pl-PL" noProof="0"/>
          </a:p>
        </p:txBody>
      </p:sp>
    </p:spTree>
    <p:extLst>
      <p:ext uri="{BB962C8B-B14F-4D97-AF65-F5344CB8AC3E}">
        <p14:creationId xmlns:p14="http://schemas.microsoft.com/office/powerpoint/2010/main" val="2752305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pl-PL" smtClean="0"/>
              <a:t>Kliknij, aby edytować styl</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pPr rtl="0"/>
            <a:fld id="{F0DE266D-267A-45D4-924A-7CD31E9E377B}" type="datetime1">
              <a:rPr lang="pl-PL" noProof="0" smtClean="0"/>
              <a:t>05.04.2023</a:t>
            </a:fld>
            <a:endParaRPr lang="pl-PL" noProof="0"/>
          </a:p>
        </p:txBody>
      </p:sp>
      <p:sp>
        <p:nvSpPr>
          <p:cNvPr id="5" name="Footer Placeholder 4"/>
          <p:cNvSpPr>
            <a:spLocks noGrp="1"/>
          </p:cNvSpPr>
          <p:nvPr>
            <p:ph type="ftr" sz="quarter" idx="11"/>
          </p:nvPr>
        </p:nvSpPr>
        <p:spPr/>
        <p:txBody>
          <a:bodyPr/>
          <a:lstStyle/>
          <a:p>
            <a:pPr rtl="0"/>
            <a:r>
              <a:rPr lang="pl-PL" noProof="0" smtClean="0"/>
              <a:t>
              </a:t>
            </a:r>
            <a:endParaRPr lang="pl-PL" noProof="0"/>
          </a:p>
        </p:txBody>
      </p:sp>
      <p:sp>
        <p:nvSpPr>
          <p:cNvPr id="6" name="Slide Number Placeholder 5"/>
          <p:cNvSpPr>
            <a:spLocks noGrp="1"/>
          </p:cNvSpPr>
          <p:nvPr>
            <p:ph type="sldNum" sz="quarter" idx="12"/>
          </p:nvPr>
        </p:nvSpPr>
        <p:spPr/>
        <p:txBody>
          <a:bodyPr/>
          <a:lstStyle/>
          <a:p>
            <a:pPr rtl="0"/>
            <a:fld id="{6D22F896-40B5-4ADD-8801-0D06FADFA095}" type="slidenum">
              <a:rPr lang="pl-PL" noProof="0" smtClean="0"/>
              <a:t>‹#›</a:t>
            </a:fld>
            <a:endParaRPr lang="pl-PL" noProof="0"/>
          </a:p>
        </p:txBody>
      </p:sp>
    </p:spTree>
    <p:extLst>
      <p:ext uri="{BB962C8B-B14F-4D97-AF65-F5344CB8AC3E}">
        <p14:creationId xmlns:p14="http://schemas.microsoft.com/office/powerpoint/2010/main" val="2573764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nchor="ct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pPr rtl="0"/>
            <a:fld id="{622AF525-B61D-472B-A3C2-E4FDD615BB67}" type="datetime1">
              <a:rPr lang="pl-PL" noProof="0" smtClean="0"/>
              <a:t>05.04.2023</a:t>
            </a:fld>
            <a:endParaRPr lang="pl-PL" noProof="0"/>
          </a:p>
        </p:txBody>
      </p:sp>
      <p:sp>
        <p:nvSpPr>
          <p:cNvPr id="5" name="Footer Placeholder 4"/>
          <p:cNvSpPr>
            <a:spLocks noGrp="1"/>
          </p:cNvSpPr>
          <p:nvPr>
            <p:ph type="ftr" sz="quarter" idx="11"/>
          </p:nvPr>
        </p:nvSpPr>
        <p:spPr/>
        <p:txBody>
          <a:bodyPr/>
          <a:lstStyle/>
          <a:p>
            <a:pPr rtl="0"/>
            <a:r>
              <a:rPr lang="pl-PL" noProof="0" smtClean="0"/>
              <a:t>
              </a:t>
            </a:r>
            <a:endParaRPr lang="pl-PL" noProof="0"/>
          </a:p>
        </p:txBody>
      </p:sp>
      <p:sp>
        <p:nvSpPr>
          <p:cNvPr id="6" name="Slide Number Placeholder 5"/>
          <p:cNvSpPr>
            <a:spLocks noGrp="1"/>
          </p:cNvSpPr>
          <p:nvPr>
            <p:ph type="sldNum" sz="quarter" idx="12"/>
          </p:nvPr>
        </p:nvSpPr>
        <p:spPr/>
        <p:txBody>
          <a:bodyPr/>
          <a:lstStyle/>
          <a:p>
            <a:pPr rtl="0"/>
            <a:fld id="{6D22F896-40B5-4ADD-8801-0D06FADFA095}" type="slidenum">
              <a:rPr lang="pl-PL" noProof="0" smtClean="0"/>
              <a:t>‹#›</a:t>
            </a:fld>
            <a:endParaRPr lang="pl-PL" noProof="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480171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pl-PL" smtClean="0"/>
              <a:t>Kliknij, aby edytować styl</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Edytuj style wzorca tekstu</a:t>
            </a:r>
          </a:p>
        </p:txBody>
      </p:sp>
      <p:sp>
        <p:nvSpPr>
          <p:cNvPr id="4" name="Date Placeholder 3"/>
          <p:cNvSpPr>
            <a:spLocks noGrp="1"/>
          </p:cNvSpPr>
          <p:nvPr>
            <p:ph type="dt" sz="half" idx="10"/>
          </p:nvPr>
        </p:nvSpPr>
        <p:spPr/>
        <p:txBody>
          <a:bodyPr/>
          <a:lstStyle/>
          <a:p>
            <a:pPr rtl="0"/>
            <a:fld id="{00A8CDAF-AF0A-4A9A-A5A3-463348990444}" type="datetime1">
              <a:rPr lang="pl-PL" noProof="0" smtClean="0"/>
              <a:t>05.04.2023</a:t>
            </a:fld>
            <a:endParaRPr lang="pl-PL" noProof="0"/>
          </a:p>
        </p:txBody>
      </p:sp>
      <p:sp>
        <p:nvSpPr>
          <p:cNvPr id="5" name="Footer Placeholder 4"/>
          <p:cNvSpPr>
            <a:spLocks noGrp="1"/>
          </p:cNvSpPr>
          <p:nvPr>
            <p:ph type="ftr" sz="quarter" idx="11"/>
          </p:nvPr>
        </p:nvSpPr>
        <p:spPr/>
        <p:txBody>
          <a:bodyPr/>
          <a:lstStyle/>
          <a:p>
            <a:pPr rtl="0"/>
            <a:r>
              <a:rPr lang="pl-PL" noProof="0" smtClean="0"/>
              <a:t>
              </a:t>
            </a:r>
            <a:endParaRPr lang="pl-PL" noProof="0"/>
          </a:p>
        </p:txBody>
      </p:sp>
      <p:sp>
        <p:nvSpPr>
          <p:cNvPr id="6" name="Slide Number Placeholder 5"/>
          <p:cNvSpPr>
            <a:spLocks noGrp="1"/>
          </p:cNvSpPr>
          <p:nvPr>
            <p:ph type="sldNum" sz="quarter" idx="12"/>
          </p:nvPr>
        </p:nvSpPr>
        <p:spPr/>
        <p:txBody>
          <a:bodyPr/>
          <a:lstStyle/>
          <a:p>
            <a:pPr rtl="0"/>
            <a:fld id="{6D22F896-40B5-4ADD-8801-0D06FADFA095}" type="slidenum">
              <a:rPr lang="pl-PL" noProof="0" smtClean="0"/>
              <a:t>‹#›</a:t>
            </a:fld>
            <a:endParaRPr lang="pl-PL" noProof="0"/>
          </a:p>
        </p:txBody>
      </p:sp>
    </p:spTree>
    <p:extLst>
      <p:ext uri="{BB962C8B-B14F-4D97-AF65-F5344CB8AC3E}">
        <p14:creationId xmlns:p14="http://schemas.microsoft.com/office/powerpoint/2010/main" val="3736926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pPr rtl="0"/>
            <a:fld id="{4F216B82-434A-4CAA-BC41-18138562F38D}" type="datetime1">
              <a:rPr lang="pl-PL" noProof="0" smtClean="0"/>
              <a:t>05.04.2023</a:t>
            </a:fld>
            <a:endParaRPr lang="pl-PL" noProof="0"/>
          </a:p>
        </p:txBody>
      </p:sp>
      <p:sp>
        <p:nvSpPr>
          <p:cNvPr id="6" name="Footer Placeholder 5"/>
          <p:cNvSpPr>
            <a:spLocks noGrp="1"/>
          </p:cNvSpPr>
          <p:nvPr>
            <p:ph type="ftr" sz="quarter" idx="11"/>
          </p:nvPr>
        </p:nvSpPr>
        <p:spPr/>
        <p:txBody>
          <a:bodyPr/>
          <a:lstStyle/>
          <a:p>
            <a:pPr rtl="0"/>
            <a:r>
              <a:rPr lang="pl-PL" noProof="0" smtClean="0"/>
              <a:t>
              </a:t>
            </a:r>
            <a:endParaRPr lang="pl-PL" noProof="0"/>
          </a:p>
        </p:txBody>
      </p:sp>
      <p:sp>
        <p:nvSpPr>
          <p:cNvPr id="7" name="Slide Number Placeholder 6"/>
          <p:cNvSpPr>
            <a:spLocks noGrp="1"/>
          </p:cNvSpPr>
          <p:nvPr>
            <p:ph type="sldNum" sz="quarter" idx="12"/>
          </p:nvPr>
        </p:nvSpPr>
        <p:spPr/>
        <p:txBody>
          <a:bodyPr/>
          <a:lstStyle/>
          <a:p>
            <a:pPr rtl="0"/>
            <a:fld id="{6D22F896-40B5-4ADD-8801-0D06FADFA095}" type="slidenum">
              <a:rPr lang="pl-PL" noProof="0" smtClean="0"/>
              <a:t>‹#›</a:t>
            </a:fld>
            <a:endParaRPr lang="pl-PL" noProof="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869518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4" name="Content Placeholder 3"/>
          <p:cNvSpPr>
            <a:spLocks noGrp="1"/>
          </p:cNvSpPr>
          <p:nvPr>
            <p:ph sz="half" idx="2"/>
          </p:nvPr>
        </p:nvSpPr>
        <p:spPr>
          <a:xfrm>
            <a:off x="2609285" y="2851331"/>
            <a:ext cx="3893623" cy="3071434"/>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6" name="Content Placeholder 5"/>
          <p:cNvSpPr>
            <a:spLocks noGrp="1"/>
          </p:cNvSpPr>
          <p:nvPr>
            <p:ph sz="quarter" idx="4"/>
          </p:nvPr>
        </p:nvSpPr>
        <p:spPr>
          <a:xfrm>
            <a:off x="6666635" y="2851331"/>
            <a:ext cx="3899798" cy="3071434"/>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pPr rtl="0"/>
            <a:fld id="{C612B386-613F-4DB0-962D-D6BB29F1F093}" type="datetime1">
              <a:rPr lang="pl-PL" noProof="0" smtClean="0"/>
              <a:t>05.04.2023</a:t>
            </a:fld>
            <a:endParaRPr lang="pl-PL" noProof="0"/>
          </a:p>
        </p:txBody>
      </p:sp>
      <p:sp>
        <p:nvSpPr>
          <p:cNvPr id="8" name="Footer Placeholder 7"/>
          <p:cNvSpPr>
            <a:spLocks noGrp="1"/>
          </p:cNvSpPr>
          <p:nvPr>
            <p:ph type="ftr" sz="quarter" idx="11"/>
          </p:nvPr>
        </p:nvSpPr>
        <p:spPr/>
        <p:txBody>
          <a:bodyPr/>
          <a:lstStyle/>
          <a:p>
            <a:pPr rtl="0"/>
            <a:r>
              <a:rPr lang="pl-PL" noProof="0" smtClean="0"/>
              <a:t>
              </a:t>
            </a:r>
            <a:endParaRPr lang="pl-PL" noProof="0"/>
          </a:p>
        </p:txBody>
      </p:sp>
      <p:sp>
        <p:nvSpPr>
          <p:cNvPr id="9" name="Slide Number Placeholder 8"/>
          <p:cNvSpPr>
            <a:spLocks noGrp="1"/>
          </p:cNvSpPr>
          <p:nvPr>
            <p:ph type="sldNum" sz="quarter" idx="12"/>
          </p:nvPr>
        </p:nvSpPr>
        <p:spPr/>
        <p:txBody>
          <a:bodyPr/>
          <a:lstStyle/>
          <a:p>
            <a:pPr rtl="0"/>
            <a:fld id="{6D22F896-40B5-4ADD-8801-0D06FADFA095}" type="slidenum">
              <a:rPr lang="pl-PL" noProof="0" smtClean="0"/>
              <a:t>‹#›</a:t>
            </a:fld>
            <a:endParaRPr lang="pl-PL" noProof="0"/>
          </a:p>
        </p:txBody>
      </p:sp>
    </p:spTree>
    <p:extLst>
      <p:ext uri="{BB962C8B-B14F-4D97-AF65-F5344CB8AC3E}">
        <p14:creationId xmlns:p14="http://schemas.microsoft.com/office/powerpoint/2010/main" val="2762677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pPr rtl="0"/>
            <a:fld id="{C18C2A55-0287-4C32-91E7-EBB66FA52AE9}" type="datetime1">
              <a:rPr lang="pl-PL" noProof="0" smtClean="0"/>
              <a:t>05.04.2023</a:t>
            </a:fld>
            <a:endParaRPr lang="pl-PL" noProof="0"/>
          </a:p>
        </p:txBody>
      </p:sp>
      <p:sp>
        <p:nvSpPr>
          <p:cNvPr id="4" name="Footer Placeholder 3"/>
          <p:cNvSpPr>
            <a:spLocks noGrp="1"/>
          </p:cNvSpPr>
          <p:nvPr>
            <p:ph type="ftr" sz="quarter" idx="11"/>
          </p:nvPr>
        </p:nvSpPr>
        <p:spPr/>
        <p:txBody>
          <a:bodyPr/>
          <a:lstStyle/>
          <a:p>
            <a:pPr rtl="0"/>
            <a:r>
              <a:rPr lang="pl-PL" noProof="0" smtClean="0"/>
              <a:t>
              </a:t>
            </a:r>
            <a:endParaRPr lang="pl-PL" noProof="0"/>
          </a:p>
        </p:txBody>
      </p:sp>
      <p:sp>
        <p:nvSpPr>
          <p:cNvPr id="5" name="Slide Number Placeholder 4"/>
          <p:cNvSpPr>
            <a:spLocks noGrp="1"/>
          </p:cNvSpPr>
          <p:nvPr>
            <p:ph type="sldNum" sz="quarter" idx="12"/>
          </p:nvPr>
        </p:nvSpPr>
        <p:spPr/>
        <p:txBody>
          <a:bodyPr/>
          <a:lstStyle/>
          <a:p>
            <a:pPr rtl="0"/>
            <a:fld id="{6D22F896-40B5-4ADD-8801-0D06FADFA095}" type="slidenum">
              <a:rPr lang="pl-PL" noProof="0" smtClean="0"/>
              <a:t>‹#›</a:t>
            </a:fld>
            <a:endParaRPr lang="pl-PL" noProof="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449973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pPr rtl="0"/>
            <a:fld id="{10A65B1E-30BC-4B5D-A4A1-00FCF70B76EA}" type="datetime1">
              <a:rPr lang="pl-PL" noProof="0" smtClean="0"/>
              <a:t>05.04.2023</a:t>
            </a:fld>
            <a:endParaRPr lang="pl-PL" noProof="0"/>
          </a:p>
        </p:txBody>
      </p:sp>
      <p:sp>
        <p:nvSpPr>
          <p:cNvPr id="3" name="Footer Placeholder 2"/>
          <p:cNvSpPr>
            <a:spLocks noGrp="1"/>
          </p:cNvSpPr>
          <p:nvPr>
            <p:ph type="ftr" sz="quarter" idx="11"/>
          </p:nvPr>
        </p:nvSpPr>
        <p:spPr/>
        <p:txBody>
          <a:bodyPr/>
          <a:lstStyle/>
          <a:p>
            <a:pPr rtl="0"/>
            <a:r>
              <a:rPr lang="pl-PL" noProof="0" smtClean="0"/>
              <a:t>
              </a:t>
            </a:r>
            <a:endParaRPr lang="pl-PL" noProof="0"/>
          </a:p>
        </p:txBody>
      </p:sp>
      <p:sp>
        <p:nvSpPr>
          <p:cNvPr id="4" name="Slide Number Placeholder 3"/>
          <p:cNvSpPr>
            <a:spLocks noGrp="1"/>
          </p:cNvSpPr>
          <p:nvPr>
            <p:ph type="sldNum" sz="quarter" idx="12"/>
          </p:nvPr>
        </p:nvSpPr>
        <p:spPr/>
        <p:txBody>
          <a:bodyPr/>
          <a:lstStyle/>
          <a:p>
            <a:pPr rtl="0"/>
            <a:fld id="{6D22F896-40B5-4ADD-8801-0D06FADFA095}" type="slidenum">
              <a:rPr lang="pl-PL" noProof="0" smtClean="0"/>
              <a:t>‹#›</a:t>
            </a:fld>
            <a:endParaRPr lang="pl-PL" noProof="0"/>
          </a:p>
        </p:txBody>
      </p:sp>
    </p:spTree>
    <p:extLst>
      <p:ext uri="{BB962C8B-B14F-4D97-AF65-F5344CB8AC3E}">
        <p14:creationId xmlns:p14="http://schemas.microsoft.com/office/powerpoint/2010/main" val="1101903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pl-PL" smtClean="0"/>
              <a:t>Kliknij, aby edytować styl</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Date Placeholder 4"/>
          <p:cNvSpPr>
            <a:spLocks noGrp="1"/>
          </p:cNvSpPr>
          <p:nvPr>
            <p:ph type="dt" sz="half" idx="10"/>
          </p:nvPr>
        </p:nvSpPr>
        <p:spPr/>
        <p:txBody>
          <a:bodyPr/>
          <a:lstStyle/>
          <a:p>
            <a:pPr rtl="0"/>
            <a:fld id="{F9A5312A-D070-4845-BE60-2799909B8D94}" type="datetime1">
              <a:rPr lang="pl-PL" noProof="0" smtClean="0"/>
              <a:t>05.04.2023</a:t>
            </a:fld>
            <a:endParaRPr lang="pl-PL" noProof="0"/>
          </a:p>
        </p:txBody>
      </p:sp>
      <p:sp>
        <p:nvSpPr>
          <p:cNvPr id="6" name="Footer Placeholder 5"/>
          <p:cNvSpPr>
            <a:spLocks noGrp="1"/>
          </p:cNvSpPr>
          <p:nvPr>
            <p:ph type="ftr" sz="quarter" idx="11"/>
          </p:nvPr>
        </p:nvSpPr>
        <p:spPr/>
        <p:txBody>
          <a:bodyPr/>
          <a:lstStyle/>
          <a:p>
            <a:pPr rtl="0"/>
            <a:r>
              <a:rPr lang="pl-PL" noProof="0" smtClean="0"/>
              <a:t>
              </a:t>
            </a:r>
            <a:endParaRPr lang="pl-PL" noProof="0"/>
          </a:p>
        </p:txBody>
      </p:sp>
      <p:sp>
        <p:nvSpPr>
          <p:cNvPr id="7" name="Slide Number Placeholder 6"/>
          <p:cNvSpPr>
            <a:spLocks noGrp="1"/>
          </p:cNvSpPr>
          <p:nvPr>
            <p:ph type="sldNum" sz="quarter" idx="12"/>
          </p:nvPr>
        </p:nvSpPr>
        <p:spPr/>
        <p:txBody>
          <a:bodyPr/>
          <a:lstStyle/>
          <a:p>
            <a:pPr rtl="0"/>
            <a:fld id="{6D22F896-40B5-4ADD-8801-0D06FADFA095}" type="slidenum">
              <a:rPr lang="pl-PL" noProof="0" smtClean="0"/>
              <a:t>‹#›</a:t>
            </a:fld>
            <a:endParaRPr lang="pl-PL" noProof="0"/>
          </a:p>
        </p:txBody>
      </p:sp>
    </p:spTree>
    <p:extLst>
      <p:ext uri="{BB962C8B-B14F-4D97-AF65-F5344CB8AC3E}">
        <p14:creationId xmlns:p14="http://schemas.microsoft.com/office/powerpoint/2010/main" val="2835687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pl-PL" smtClean="0"/>
              <a:t>Kliknij, aby edytować styl</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Date Placeholder 4"/>
          <p:cNvSpPr>
            <a:spLocks noGrp="1"/>
          </p:cNvSpPr>
          <p:nvPr>
            <p:ph type="dt" sz="half" idx="10"/>
          </p:nvPr>
        </p:nvSpPr>
        <p:spPr/>
        <p:txBody>
          <a:bodyPr/>
          <a:lstStyle/>
          <a:p>
            <a:pPr rtl="0"/>
            <a:fld id="{A864017F-6D6A-4CB6-BFEB-F5703939F3C8}" type="datetime1">
              <a:rPr lang="pl-PL" noProof="0" smtClean="0"/>
              <a:t>05.04.2023</a:t>
            </a:fld>
            <a:endParaRPr lang="pl-PL" noProof="0"/>
          </a:p>
        </p:txBody>
      </p:sp>
      <p:sp>
        <p:nvSpPr>
          <p:cNvPr id="6" name="Footer Placeholder 5"/>
          <p:cNvSpPr>
            <a:spLocks noGrp="1"/>
          </p:cNvSpPr>
          <p:nvPr>
            <p:ph type="ftr" sz="quarter" idx="11"/>
          </p:nvPr>
        </p:nvSpPr>
        <p:spPr/>
        <p:txBody>
          <a:bodyPr/>
          <a:lstStyle/>
          <a:p>
            <a:pPr rtl="0"/>
            <a:r>
              <a:rPr lang="pl-PL" noProof="0" smtClean="0"/>
              <a:t>
              </a:t>
            </a:r>
            <a:endParaRPr lang="pl-PL" noProof="0"/>
          </a:p>
        </p:txBody>
      </p:sp>
      <p:sp>
        <p:nvSpPr>
          <p:cNvPr id="7" name="Slide Number Placeholder 6"/>
          <p:cNvSpPr>
            <a:spLocks noGrp="1"/>
          </p:cNvSpPr>
          <p:nvPr>
            <p:ph type="sldNum" sz="quarter" idx="12"/>
          </p:nvPr>
        </p:nvSpPr>
        <p:spPr/>
        <p:txBody>
          <a:bodyPr/>
          <a:lstStyle/>
          <a:p>
            <a:pPr rtl="0"/>
            <a:fld id="{6D22F896-40B5-4ADD-8801-0D06FADFA095}" type="slidenum">
              <a:rPr lang="pl-PL" noProof="0" smtClean="0"/>
              <a:t>‹#›</a:t>
            </a:fld>
            <a:endParaRPr lang="pl-PL" noProof="0"/>
          </a:p>
        </p:txBody>
      </p:sp>
    </p:spTree>
    <p:extLst>
      <p:ext uri="{BB962C8B-B14F-4D97-AF65-F5344CB8AC3E}">
        <p14:creationId xmlns:p14="http://schemas.microsoft.com/office/powerpoint/2010/main" val="3707760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pl-PL" smtClean="0"/>
              <a:t>Kliknij, aby edytować styl</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pPr rtl="0"/>
            <a:fld id="{0268A328-641D-436C-9EE8-906818112290}" type="datetime1">
              <a:rPr lang="pl-PL" noProof="0" smtClean="0"/>
              <a:t>05.04.2023</a:t>
            </a:fld>
            <a:endParaRPr lang="pl-PL" noProof="0"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pPr rtl="0"/>
            <a:r>
              <a:rPr lang="pl-PL" noProof="0" smtClean="0"/>
              <a:t>
              </a:t>
            </a:r>
            <a:endParaRPr lang="pl-PL" noProof="0"/>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pPr rtl="0"/>
            <a:fld id="{6D22F896-40B5-4ADD-8801-0D06FADFA095}" type="slidenum">
              <a:rPr lang="pl-PL" noProof="0" smtClean="0"/>
              <a:pPr/>
              <a:t>‹#›</a:t>
            </a:fld>
            <a:endParaRPr lang="pl-PL" noProof="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10514299"/>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extLst/>
          </a:blip>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50E78D6-F072-48E7-8270-20EFBDD26F36}"/>
              </a:ext>
            </a:extLst>
          </p:cNvPr>
          <p:cNvSpPr>
            <a:spLocks noGrp="1"/>
          </p:cNvSpPr>
          <p:nvPr>
            <p:ph type="ctrTitle"/>
          </p:nvPr>
        </p:nvSpPr>
        <p:spPr>
          <a:xfrm>
            <a:off x="-3510455" y="5007362"/>
            <a:ext cx="15591293" cy="1275104"/>
          </a:xfrm>
          <a:prstGeom prst="parallelogram">
            <a:avLst>
              <a:gd name="adj" fmla="val 99234"/>
            </a:avLst>
          </a:prstGeom>
        </p:spPr>
        <p:txBody>
          <a:bodyPr wrap="none" lIns="0" rIns="0" rtlCol="0">
            <a:noAutofit/>
          </a:bodyPr>
          <a:lstStyle/>
          <a:p>
            <a:pPr rtl="0"/>
            <a:r>
              <a:rPr lang="pl-PL" sz="4300" dirty="0" smtClean="0"/>
              <a:t>Zasady zdrowego i bezpiecznego </a:t>
            </a:r>
            <a:br>
              <a:rPr lang="pl-PL" sz="4300" dirty="0" smtClean="0"/>
            </a:br>
            <a:r>
              <a:rPr lang="pl-PL" sz="4300" dirty="0" smtClean="0"/>
              <a:t>trybu życia</a:t>
            </a:r>
            <a:endParaRPr lang="pl-PL" sz="4300" dirty="0"/>
          </a:p>
        </p:txBody>
      </p:sp>
      <p:sp>
        <p:nvSpPr>
          <p:cNvPr id="3" name="Podtytuł 2">
            <a:extLst>
              <a:ext uri="{FF2B5EF4-FFF2-40B4-BE49-F238E27FC236}">
                <a16:creationId xmlns:a16="http://schemas.microsoft.com/office/drawing/2014/main" id="{3FC7BD98-5486-489C-BAA0-A69CEFF691B3}"/>
              </a:ext>
            </a:extLst>
          </p:cNvPr>
          <p:cNvSpPr>
            <a:spLocks noGrp="1"/>
          </p:cNvSpPr>
          <p:nvPr>
            <p:ph type="subTitle" idx="1"/>
          </p:nvPr>
        </p:nvSpPr>
        <p:spPr>
          <a:xfrm>
            <a:off x="2133536" y="4752007"/>
            <a:ext cx="8286075" cy="414413"/>
          </a:xfrm>
          <a:prstGeom prst="parallelogram">
            <a:avLst>
              <a:gd name="adj" fmla="val 100759"/>
            </a:avLst>
          </a:prstGeom>
        </p:spPr>
        <p:txBody>
          <a:bodyPr lIns="0" rIns="0" rtlCol="0">
            <a:normAutofit lnSpcReduction="10000"/>
          </a:bodyPr>
          <a:lstStyle/>
          <a:p>
            <a:pPr rtl="0">
              <a:lnSpc>
                <a:spcPct val="110000"/>
              </a:lnSpc>
            </a:pPr>
            <a:endParaRPr lang="pl-PL" dirty="0"/>
          </a:p>
        </p:txBody>
      </p:sp>
      <p:pic>
        <p:nvPicPr>
          <p:cNvPr id="5" name="Obraz 4" descr="Kobieta biegnąca obok mężczyzny na rowerze na wiejskiej drodze">
            <a:extLst>
              <a:ext uri="{FF2B5EF4-FFF2-40B4-BE49-F238E27FC236}">
                <a16:creationId xmlns:a16="http://schemas.microsoft.com/office/drawing/2014/main" id="{8C0D6366-4ACF-4BFA-8962-ED8DA4314F38}"/>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21555" b="10667"/>
          <a:stretch/>
        </p:blipFill>
        <p:spPr>
          <a:xfrm>
            <a:off x="1005401" y="-1"/>
            <a:ext cx="10380133" cy="40306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34050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b="1" i="1" dirty="0">
                <a:effectLst>
                  <a:outerShdw blurRad="38100" dist="38100" dir="2700000" algn="tl">
                    <a:srgbClr val="000000">
                      <a:alpha val="43137"/>
                    </a:srgbClr>
                  </a:outerShdw>
                </a:effectLst>
              </a:rPr>
              <a:t>Zadbaj o </a:t>
            </a:r>
            <a:r>
              <a:rPr lang="pl-PL" b="1" i="1" dirty="0" smtClean="0">
                <a:effectLst>
                  <a:outerShdw blurRad="38100" dist="38100" dir="2700000" algn="tl">
                    <a:srgbClr val="000000">
                      <a:alpha val="43137"/>
                    </a:srgbClr>
                  </a:outerShdw>
                </a:effectLst>
              </a:rPr>
              <a:t>sen!</a:t>
            </a:r>
            <a:r>
              <a:rPr lang="pl-PL" b="1" dirty="0"/>
              <a:t/>
            </a:r>
            <a:br>
              <a:rPr lang="pl-PL" b="1" dirty="0"/>
            </a:br>
            <a:endParaRPr lang="pl-PL" dirty="0"/>
          </a:p>
        </p:txBody>
      </p:sp>
      <p:sp>
        <p:nvSpPr>
          <p:cNvPr id="3" name="Symbol zastępczy zawartości 2"/>
          <p:cNvSpPr>
            <a:spLocks noGrp="1"/>
          </p:cNvSpPr>
          <p:nvPr>
            <p:ph idx="1"/>
          </p:nvPr>
        </p:nvSpPr>
        <p:spPr/>
        <p:txBody>
          <a:bodyPr>
            <a:normAutofit fontScale="70000" lnSpcReduction="20000"/>
          </a:bodyPr>
          <a:lstStyle/>
          <a:p>
            <a:r>
              <a:rPr lang="pl-PL" dirty="0"/>
              <a:t>O bezsenności mówimy gdy  przynajmniej 3 dni w tygodniu, przez miesiąc, nasz sen jest zbyt krótki lub taki, że nie daje nam wypoczynku. Jeśli problemy z zasypianiem są sporadyczne, mówimy o bezsenności krótkotrwałej, epizodycznej.</a:t>
            </a:r>
          </a:p>
          <a:p>
            <a:r>
              <a:rPr lang="pl-PL" dirty="0"/>
              <a:t>Niewysypianie się powoduje zaburzenia koncentracji, czasami rozdrażnienie, obniżenie nastroju. Jeżeli takie objawy utrzymują się dłużej, mogą spowodować rozwój poważniejszych chorób.</a:t>
            </a:r>
          </a:p>
          <a:p>
            <a:r>
              <a:rPr lang="pl-PL" dirty="0"/>
              <a:t>Brak snu prowadzi do zaburzenia równowagi hormonalnej, które powodują zwiększenie apetytu na wysokokaloryczne pokarmy. Długotrwały brak snu, a nawet jedna noc bezsenności, może obciążać naturalne mechanizmy obronne organizmu przed mikroorganizmami. Udowodniono też, że osoby, które śpią krótko, przeziębiają się częściej niż te, które przesypiają osiem lub więcej godzin.</a:t>
            </a:r>
          </a:p>
          <a:p>
            <a:r>
              <a:rPr lang="pl-PL" dirty="0"/>
              <a:t>Bezsenności nie można bagatelizować, bo kłopoty z zaśnięciem mogą świadczyć o problemach w pracy naszego organizmu</a:t>
            </a:r>
            <a:r>
              <a:rPr lang="pl-PL" dirty="0" smtClean="0"/>
              <a:t>.</a:t>
            </a:r>
            <a:endParaRPr lang="pl-PL"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1308" y="808056"/>
            <a:ext cx="2558831" cy="17034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55757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b="1" i="1" dirty="0">
                <a:effectLst>
                  <a:outerShdw blurRad="38100" dist="38100" dir="2700000" algn="tl">
                    <a:srgbClr val="000000">
                      <a:alpha val="43137"/>
                    </a:srgbClr>
                  </a:outerShdw>
                </a:effectLst>
              </a:rPr>
              <a:t>Regularnie </a:t>
            </a:r>
            <a:r>
              <a:rPr lang="pl-PL" b="1" i="1" dirty="0" smtClean="0">
                <a:effectLst>
                  <a:outerShdw blurRad="38100" dist="38100" dir="2700000" algn="tl">
                    <a:srgbClr val="000000">
                      <a:alpha val="43137"/>
                    </a:srgbClr>
                  </a:outerShdw>
                </a:effectLst>
              </a:rPr>
              <a:t>się badaj!</a:t>
            </a:r>
            <a:r>
              <a:rPr lang="pl-PL" b="1" dirty="0"/>
              <a:t/>
            </a:r>
            <a:br>
              <a:rPr lang="pl-PL" b="1" dirty="0"/>
            </a:br>
            <a:endParaRPr lang="pl-PL" dirty="0"/>
          </a:p>
        </p:txBody>
      </p:sp>
      <p:sp>
        <p:nvSpPr>
          <p:cNvPr id="3" name="Symbol zastępczy zawartości 2"/>
          <p:cNvSpPr>
            <a:spLocks noGrp="1"/>
          </p:cNvSpPr>
          <p:nvPr>
            <p:ph idx="1"/>
          </p:nvPr>
        </p:nvSpPr>
        <p:spPr/>
        <p:txBody>
          <a:bodyPr>
            <a:normAutofit/>
          </a:bodyPr>
          <a:lstStyle/>
          <a:p>
            <a:r>
              <a:rPr lang="pl-PL" sz="1400" dirty="0"/>
              <a:t>Podstawowe badania profilaktyczne – takie jak badanie krwi, morfologia i moczu – dobrze robić raz w roku.</a:t>
            </a:r>
          </a:p>
          <a:p>
            <a:r>
              <a:rPr lang="pl-PL" sz="1400" dirty="0"/>
              <a:t>Warto też sprawdzić poziom glukozy, a dla osób po 40-tce – cholesterolu. Zbyt wysoki poziom cholesterolu złego tzw. </a:t>
            </a:r>
            <a:r>
              <a:rPr lang="pl-PL" sz="1400" dirty="0" smtClean="0"/>
              <a:t>LDL</a:t>
            </a:r>
            <a:r>
              <a:rPr lang="pl-PL" sz="1400" dirty="0"/>
              <a:t> </a:t>
            </a:r>
            <a:r>
              <a:rPr lang="pl-PL" sz="1400" dirty="0" smtClean="0"/>
              <a:t>stanowi </a:t>
            </a:r>
            <a:r>
              <a:rPr lang="pl-PL" sz="1400" dirty="0"/>
              <a:t>ryzyko rozwoju miażdżycy i warto zmienić dietę, by obniżyć jego poziom, czasami potrzebne są leki.</a:t>
            </a:r>
          </a:p>
          <a:p>
            <a:r>
              <a:rPr lang="pl-PL" sz="1400" dirty="0"/>
              <a:t>Warto też regularnie mierzyć ciśnienie krwi. Co trzecia osoba dorosła w Polsce ma nadciśnienie tętnicze, tj. ciśnienie równe lub większe od 140/90 mm Hg. Przez długi czas może ono bez dolegliwości uszkadzać układ krążenia. Jeżeli masz nadciśnienie, postaraj się schudnąć, ogranicz spożycie soli i alkoholu. Koniecznie bądź pod opieką lekarza. Jeśli masz przepisane leki, bierz je regularnie.</a:t>
            </a:r>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7254" y="1211173"/>
            <a:ext cx="2025229" cy="134822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45852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b="1" i="1" dirty="0" smtClean="0">
                <a:effectLst>
                  <a:outerShdw blurRad="38100" dist="38100" dir="2700000" algn="tl">
                    <a:srgbClr val="000000">
                      <a:alpha val="43137"/>
                    </a:srgbClr>
                  </a:outerShdw>
                </a:effectLst>
              </a:rPr>
              <a:t>Piramida zdrowego żywienia!</a:t>
            </a:r>
            <a:endParaRPr lang="pl-PL" b="1" i="1" dirty="0">
              <a:effectLst>
                <a:outerShdw blurRad="38100" dist="38100" dir="2700000" algn="tl">
                  <a:srgbClr val="000000">
                    <a:alpha val="43137"/>
                  </a:srgbClr>
                </a:outerShdw>
              </a:effectLst>
            </a:endParaRPr>
          </a:p>
        </p:txBody>
      </p:sp>
      <p:pic>
        <p:nvPicPr>
          <p:cNvPr id="4" name="Symbol zastępczy zawartości 3"/>
          <p:cNvPicPr>
            <a:picLocks noGrp="1" noChangeAspect="1"/>
          </p:cNvPicPr>
          <p:nvPr>
            <p:ph idx="1"/>
          </p:nvPr>
        </p:nvPicPr>
        <p:blipFill rotWithShape="1">
          <a:blip r:embed="rId2">
            <a:extLst>
              <a:ext uri="{28A0092B-C50C-407E-A947-70E740481C1C}">
                <a14:useLocalDpi xmlns:a14="http://schemas.microsoft.com/office/drawing/2010/main" val="0"/>
              </a:ext>
            </a:extLst>
          </a:blip>
          <a:srcRect b="12390"/>
          <a:stretch/>
        </p:blipFill>
        <p:spPr>
          <a:xfrm>
            <a:off x="4279851" y="1556878"/>
            <a:ext cx="4233528" cy="5127702"/>
          </a:xfrm>
        </p:spPr>
      </p:pic>
    </p:spTree>
    <p:extLst>
      <p:ext uri="{BB962C8B-B14F-4D97-AF65-F5344CB8AC3E}">
        <p14:creationId xmlns:p14="http://schemas.microsoft.com/office/powerpoint/2010/main" val="3512282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b="1" i="1" dirty="0" smtClean="0">
                <a:effectLst>
                  <a:outerShdw blurRad="38100" dist="38100" dir="2700000" algn="tl">
                    <a:srgbClr val="000000">
                      <a:alpha val="43137"/>
                    </a:srgbClr>
                  </a:outerShdw>
                </a:effectLst>
              </a:rPr>
              <a:t>Dziękuję za uwagę! </a:t>
            </a:r>
            <a:r>
              <a:rPr lang="pl-PL" b="1" i="1" dirty="0" smtClean="0">
                <a:effectLst>
                  <a:outerShdw blurRad="38100" dist="38100" dir="2700000" algn="tl">
                    <a:srgbClr val="000000">
                      <a:alpha val="43137"/>
                    </a:srgbClr>
                  </a:outerShdw>
                </a:effectLst>
                <a:sym typeface="Wingdings" panose="05000000000000000000" pitchFamily="2" charset="2"/>
              </a:rPr>
              <a:t></a:t>
            </a:r>
            <a:endParaRPr lang="pl-PL" b="1" i="1" dirty="0">
              <a:effectLst>
                <a:outerShdw blurRad="38100" dist="38100" dir="2700000" algn="tl">
                  <a:srgbClr val="000000">
                    <a:alpha val="43137"/>
                  </a:srgbClr>
                </a:outerShdw>
              </a:effectLst>
            </a:endParaRPr>
          </a:p>
        </p:txBody>
      </p:sp>
      <p:sp>
        <p:nvSpPr>
          <p:cNvPr id="3" name="Symbol zastępczy zawartości 2"/>
          <p:cNvSpPr>
            <a:spLocks noGrp="1"/>
          </p:cNvSpPr>
          <p:nvPr>
            <p:ph idx="1"/>
          </p:nvPr>
        </p:nvSpPr>
        <p:spPr/>
        <p:txBody>
          <a:bodyPr/>
          <a:lstStyle/>
          <a:p>
            <a:endParaRPr lang="pl-PL" dirty="0" smtClean="0"/>
          </a:p>
          <a:p>
            <a:endParaRPr lang="pl-PL" dirty="0"/>
          </a:p>
          <a:p>
            <a:endParaRPr lang="pl-PL" dirty="0" smtClean="0"/>
          </a:p>
          <a:p>
            <a:pPr marL="6160" indent="0" algn="r">
              <a:buNone/>
            </a:pPr>
            <a:r>
              <a:rPr lang="pl-PL" dirty="0" smtClean="0"/>
              <a:t>Martyna </a:t>
            </a:r>
            <a:r>
              <a:rPr lang="pl-PL" dirty="0" smtClean="0"/>
              <a:t>T</a:t>
            </a:r>
            <a:r>
              <a:rPr lang="pl-PL" dirty="0" smtClean="0"/>
              <a:t>.</a:t>
            </a:r>
          </a:p>
          <a:p>
            <a:pPr marL="6160" indent="0" algn="r">
              <a:buNone/>
            </a:pPr>
            <a:r>
              <a:rPr lang="pl-PL" sz="1600" dirty="0" smtClean="0"/>
              <a:t>Klinika Psychiatrii</a:t>
            </a:r>
            <a:endParaRPr lang="pl-PL" sz="1600" dirty="0"/>
          </a:p>
        </p:txBody>
      </p:sp>
    </p:spTree>
    <p:extLst>
      <p:ext uri="{BB962C8B-B14F-4D97-AF65-F5344CB8AC3E}">
        <p14:creationId xmlns:p14="http://schemas.microsoft.com/office/powerpoint/2010/main" val="2969559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b="1" i="1" dirty="0" smtClean="0">
                <a:effectLst>
                  <a:outerShdw blurRad="38100" dist="38100" dir="2700000" algn="tl">
                    <a:srgbClr val="000000">
                      <a:alpha val="43137"/>
                    </a:srgbClr>
                  </a:outerShdw>
                </a:effectLst>
              </a:rPr>
              <a:t>Nie pal!</a:t>
            </a:r>
            <a:r>
              <a:rPr lang="pl-PL" b="1" dirty="0" smtClean="0"/>
              <a:t/>
            </a:r>
            <a:br>
              <a:rPr lang="pl-PL" b="1" dirty="0" smtClean="0"/>
            </a:br>
            <a:r>
              <a:rPr lang="pl-PL" b="1" dirty="0" smtClean="0"/>
              <a:t>   </a:t>
            </a:r>
            <a:r>
              <a:rPr lang="pl-PL" b="1" dirty="0"/>
              <a:t/>
            </a:r>
            <a:br>
              <a:rPr lang="pl-PL" b="1" dirty="0"/>
            </a:br>
            <a:endParaRPr lang="pl-PL" dirty="0"/>
          </a:p>
        </p:txBody>
      </p:sp>
      <p:sp>
        <p:nvSpPr>
          <p:cNvPr id="3" name="Symbol zastępczy zawartości 2"/>
          <p:cNvSpPr>
            <a:spLocks noGrp="1"/>
          </p:cNvSpPr>
          <p:nvPr>
            <p:ph idx="1"/>
          </p:nvPr>
        </p:nvSpPr>
        <p:spPr/>
        <p:txBody>
          <a:bodyPr>
            <a:normAutofit fontScale="70000" lnSpcReduction="20000"/>
          </a:bodyPr>
          <a:lstStyle/>
          <a:p>
            <a:r>
              <a:rPr lang="pl-PL" dirty="0"/>
              <a:t>Z każdym wypalonym papierosem, wraz z dymem tytoniowym wchłaniasz cztery tysiące substancji szkodliwych, z których ponad 40 to substancje rakotwórcze, m.in.: aceton, cyjanowodór, kadm, arsen, amoniak, tlenek węgla, metanol, DDT, toluen, butan!</a:t>
            </a:r>
          </a:p>
          <a:p>
            <a:r>
              <a:rPr lang="pl-PL" dirty="0"/>
              <a:t>Już po 20 minutach od zgaszenia ostatniego papierosa puls i ciśnienie krwi wraca do normy!</a:t>
            </a:r>
          </a:p>
          <a:p>
            <a:r>
              <a:rPr lang="pl-PL" dirty="0"/>
              <a:t>A to tylko początek przemiany. Po 25 godzinach abstynencji płuca zaczynają się oczyszczać.</a:t>
            </a:r>
          </a:p>
          <a:p>
            <a:r>
              <a:rPr lang="pl-PL" dirty="0"/>
              <a:t>Po trzech dniach nikotyna zostaje usunięta z organizmu, intensywniej zaczniesz czuć smaki i zapachy. </a:t>
            </a:r>
          </a:p>
          <a:p>
            <a:r>
              <a:rPr lang="pl-PL" dirty="0"/>
              <a:t>Po pięciu latach bez papierosa ryzyko zachorowania na raka płuc, jamy ustnej, krtani czy przełyku zmniejsza się o połowę, obniża się także ryzyko udaru </a:t>
            </a:r>
            <a:r>
              <a:rPr lang="pl-PL" dirty="0" smtClean="0"/>
              <a:t>mózgu.</a:t>
            </a:r>
          </a:p>
          <a:p>
            <a:r>
              <a:rPr lang="pl-PL" dirty="0" smtClean="0"/>
              <a:t>Dlaczego </a:t>
            </a:r>
            <a:r>
              <a:rPr lang="pl-PL" dirty="0"/>
              <a:t>odstawienie palenia to wyzwanie? Nikotyna działa na ośrodek nagrody w mózgu. Warto zacząć nagradzać się w inny sposób. Palacz może z pomocą specjalisty wybrać najlepszą dla siebie metodę rzucania palenia</a:t>
            </a:r>
            <a:r>
              <a:rPr lang="pl-PL" dirty="0" smtClean="0"/>
              <a:t>.</a:t>
            </a:r>
            <a:endParaRPr lang="pl-PL"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7143" y="658376"/>
            <a:ext cx="1842996" cy="122690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235484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b="1" i="1" dirty="0">
                <a:effectLst>
                  <a:outerShdw blurRad="38100" dist="38100" dir="2700000" algn="tl">
                    <a:srgbClr val="000000">
                      <a:alpha val="43137"/>
                    </a:srgbClr>
                  </a:outerShdw>
                </a:effectLst>
              </a:rPr>
              <a:t>Chroń siebie i innych przed biernym </a:t>
            </a:r>
            <a:r>
              <a:rPr lang="pl-PL" b="1" i="1" dirty="0" smtClean="0">
                <a:effectLst>
                  <a:outerShdw blurRad="38100" dist="38100" dir="2700000" algn="tl">
                    <a:srgbClr val="000000">
                      <a:alpha val="43137"/>
                    </a:srgbClr>
                  </a:outerShdw>
                </a:effectLst>
              </a:rPr>
              <a:t>paleniem!</a:t>
            </a:r>
            <a:r>
              <a:rPr lang="pl-PL" b="1" i="1" dirty="0">
                <a:effectLst>
                  <a:outerShdw blurRad="38100" dist="38100" dir="2700000" algn="tl">
                    <a:srgbClr val="000000">
                      <a:alpha val="43137"/>
                    </a:srgbClr>
                  </a:outerShdw>
                </a:effectLst>
              </a:rPr>
              <a:t/>
            </a:r>
            <a:br>
              <a:rPr lang="pl-PL" b="1" i="1" dirty="0">
                <a:effectLst>
                  <a:outerShdw blurRad="38100" dist="38100" dir="2700000" algn="tl">
                    <a:srgbClr val="000000">
                      <a:alpha val="43137"/>
                    </a:srgbClr>
                  </a:outerShdw>
                </a:effectLst>
              </a:rPr>
            </a:br>
            <a:endParaRPr lang="pl-PL" i="1" dirty="0">
              <a:effectLst>
                <a:outerShdw blurRad="38100" dist="38100" dir="2700000" algn="tl">
                  <a:srgbClr val="000000">
                    <a:alpha val="43137"/>
                  </a:srgbClr>
                </a:outerShdw>
              </a:effectLst>
            </a:endParaRPr>
          </a:p>
        </p:txBody>
      </p:sp>
      <p:sp>
        <p:nvSpPr>
          <p:cNvPr id="3" name="Symbol zastępczy zawartości 2"/>
          <p:cNvSpPr>
            <a:spLocks noGrp="1"/>
          </p:cNvSpPr>
          <p:nvPr>
            <p:ph idx="1"/>
          </p:nvPr>
        </p:nvSpPr>
        <p:spPr/>
        <p:txBody>
          <a:bodyPr>
            <a:normAutofit/>
          </a:bodyPr>
          <a:lstStyle/>
          <a:p>
            <a:endParaRPr lang="pl-PL" sz="1400" dirty="0" smtClean="0"/>
          </a:p>
          <a:p>
            <a:r>
              <a:rPr lang="pl-PL" sz="1400" dirty="0" smtClean="0"/>
              <a:t>Bierne </a:t>
            </a:r>
            <a:r>
              <a:rPr lang="pl-PL" sz="1400" dirty="0"/>
              <a:t>wdychanie dymu tytoniowego jest równie niebezpieczne jak samo palenie.</a:t>
            </a:r>
          </a:p>
          <a:p>
            <a:r>
              <a:rPr lang="pl-PL" sz="1400" dirty="0"/>
              <a:t>Tzw. strumień boczny dymu tytoniowego, czyli po prostu smużka snująca się z zapalonego papierosa, jest bardziej szkodliwy niż dym, którym zaciąga się palacz!</a:t>
            </a:r>
          </a:p>
          <a:p>
            <a:r>
              <a:rPr lang="pl-PL" sz="1400" dirty="0"/>
              <a:t>Niższa temperatura spalania niż w czasie zaciągania się papierosem powoduje, że w bocznym strumieniu dymu tytoniowego jest 35 razy więcej dwutlenku węgla i cztery razy więcej nikotyny niż w dymie wdychanym przez osobę palącą. </a:t>
            </a:r>
          </a:p>
          <a:p>
            <a:r>
              <a:rPr lang="pl-PL" sz="1400" dirty="0"/>
              <a:t>Bierne palenie niesie identyczne skutki zdrowotne, co aktywne palenie papierosów. Jest wiele przypadków zapadania na choroby </a:t>
            </a:r>
            <a:r>
              <a:rPr lang="pl-PL" sz="1400" dirty="0" err="1"/>
              <a:t>odtytoniowe</a:t>
            </a:r>
            <a:r>
              <a:rPr lang="pl-PL" sz="1400" dirty="0"/>
              <a:t> wśród osób, które same nigdy nie paliły. Przebywanie w pomieszczeniu, w którym unosi się dym tytoniowy, podnosi się ryzyko wystąpienia takich chorób jak udar, zawał czy przewlekła obturacyjna choroba płuc. Pomieszczenia, w których przebywamy my i nasi najbliżsi, mają być wolne od dymu tytoniowego</a:t>
            </a:r>
            <a:r>
              <a:rPr lang="pl-PL" sz="1400" dirty="0" smtClean="0"/>
              <a:t>.</a:t>
            </a:r>
            <a:endParaRPr lang="pl-PL" sz="1400"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7877" y="1273180"/>
            <a:ext cx="2070538" cy="137838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946356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b="1" dirty="0" smtClean="0">
                <a:effectLst>
                  <a:outerShdw blurRad="38100" dist="38100" dir="2700000" algn="tl">
                    <a:srgbClr val="000000">
                      <a:alpha val="43137"/>
                    </a:srgbClr>
                  </a:outerShdw>
                </a:effectLst>
              </a:rPr>
              <a:t>Schudnij!</a:t>
            </a:r>
            <a:r>
              <a:rPr lang="pl-PL" b="1" dirty="0"/>
              <a:t/>
            </a:r>
            <a:br>
              <a:rPr lang="pl-PL" b="1" dirty="0"/>
            </a:br>
            <a:endParaRPr lang="pl-PL" dirty="0"/>
          </a:p>
        </p:txBody>
      </p:sp>
      <p:sp>
        <p:nvSpPr>
          <p:cNvPr id="3" name="Symbol zastępczy zawartości 2"/>
          <p:cNvSpPr>
            <a:spLocks noGrp="1"/>
          </p:cNvSpPr>
          <p:nvPr>
            <p:ph idx="1"/>
          </p:nvPr>
        </p:nvSpPr>
        <p:spPr/>
        <p:txBody>
          <a:bodyPr>
            <a:normAutofit/>
          </a:bodyPr>
          <a:lstStyle/>
          <a:p>
            <a:r>
              <a:rPr lang="pl-PL" sz="1400" dirty="0"/>
              <a:t>Jak sprawdzić, czy masz nadwagę? Oblicz wskaźnik masy ciała BMI. Wagę (w kilogramach) podziel przez wzrost (w metrach) podniesiony do kwadratu. Każdy wynik powyżej 25 oznacza nadwagę, od 30 – to otyłość.</a:t>
            </a:r>
          </a:p>
          <a:p>
            <a:r>
              <a:rPr lang="pl-PL" sz="1400" dirty="0"/>
              <a:t>Jeśli nie czujesz się na siłach konsekwentnie zmienić dietę w celu schudnięcia, skorzystaj z poradni chorób metabolicznych (działają w ramach NFZ), gdzie dietetyk pomoże ustalić jadłospis. Każdy z nas potrzebuje innej ilości kalorii dziennie. </a:t>
            </a:r>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1675" y="1092937"/>
            <a:ext cx="2881652" cy="191835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742240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b="1" i="1" dirty="0">
                <a:effectLst>
                  <a:outerShdw blurRad="38100" dist="38100" dir="2700000" algn="tl">
                    <a:srgbClr val="000000">
                      <a:alpha val="43137"/>
                    </a:srgbClr>
                  </a:outerShdw>
                </a:effectLst>
              </a:rPr>
              <a:t> Ruszaj </a:t>
            </a:r>
            <a:r>
              <a:rPr lang="pl-PL" b="1" i="1" dirty="0" smtClean="0">
                <a:effectLst>
                  <a:outerShdw blurRad="38100" dist="38100" dir="2700000" algn="tl">
                    <a:srgbClr val="000000">
                      <a:alpha val="43137"/>
                    </a:srgbClr>
                  </a:outerShdw>
                </a:effectLst>
              </a:rPr>
              <a:t>się</a:t>
            </a:r>
            <a:r>
              <a:rPr lang="pl-PL" b="1" i="1" dirty="0">
                <a:effectLst>
                  <a:outerShdw blurRad="38100" dist="38100" dir="2700000" algn="tl">
                    <a:srgbClr val="000000">
                      <a:alpha val="43137"/>
                    </a:srgbClr>
                  </a:outerShdw>
                </a:effectLst>
              </a:rPr>
              <a:t>!</a:t>
            </a:r>
            <a:endParaRPr lang="pl-PL" i="1" dirty="0">
              <a:effectLst>
                <a:outerShdw blurRad="38100" dist="38100" dir="2700000" algn="tl">
                  <a:srgbClr val="000000">
                    <a:alpha val="43137"/>
                  </a:srgbClr>
                </a:outerShdw>
              </a:effectLst>
            </a:endParaRPr>
          </a:p>
        </p:txBody>
      </p:sp>
      <p:sp>
        <p:nvSpPr>
          <p:cNvPr id="3" name="Symbol zastępczy zawartości 2"/>
          <p:cNvSpPr>
            <a:spLocks noGrp="1"/>
          </p:cNvSpPr>
          <p:nvPr>
            <p:ph idx="1"/>
          </p:nvPr>
        </p:nvSpPr>
        <p:spPr/>
        <p:txBody>
          <a:bodyPr/>
          <a:lstStyle/>
          <a:p>
            <a:r>
              <a:rPr lang="pl-PL" sz="1400" dirty="0"/>
              <a:t>Nie trzeba biegać maratonów czy spędzać na siłowni kilka godzin codziennie. Wystarczy umiarkowany ruch każdego dnia. To na przykład 30 minut szybkiego spaceru, jazda na rowerze lub pływanie. Nie rzadziej niż cztery razy w tygodniu.</a:t>
            </a:r>
          </a:p>
          <a:p>
            <a:r>
              <a:rPr lang="pl-PL" sz="1400" dirty="0"/>
              <a:t>Dobry pomysł to wysiadanie o przystanek lub dwa wcześniej od celu i pokonanie pozostałej trasy piechotą.</a:t>
            </a:r>
          </a:p>
          <a:p>
            <a:r>
              <a:rPr lang="pl-PL" sz="1400" dirty="0"/>
              <a:t>Warto ograniczać czas spędzony na siedząco. Jeśli pracujemy w biurze, wstać co dwie godziny i pochodzić.</a:t>
            </a:r>
            <a:r>
              <a:rPr lang="pl-PL" dirty="0"/>
              <a:t> </a:t>
            </a:r>
            <a:endParaRPr lang="pl-PL" dirty="0" smtClean="0"/>
          </a:p>
          <a:p>
            <a:r>
              <a:rPr lang="pl-PL" sz="1400" dirty="0"/>
              <a:t>Są i inne korzyści: codzienny spacer poprawia nasz nastrój, zmniejsza poziom stresu, przyśpiesza proces myślenia, a ponadto sprzyja kontroli poziomu cukru, redukuje poziom cholesterolu i rozszerza pojemność płuc.</a:t>
            </a:r>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9904" y="808056"/>
            <a:ext cx="2359134" cy="157050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160601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54014" y="735724"/>
            <a:ext cx="8016125" cy="641132"/>
          </a:xfrm>
        </p:spPr>
        <p:txBody>
          <a:bodyPr/>
          <a:lstStyle/>
          <a:p>
            <a:pPr algn="ctr"/>
            <a:r>
              <a:rPr lang="pl-PL" b="1" i="1" dirty="0">
                <a:effectLst>
                  <a:outerShdw blurRad="38100" dist="38100" dir="2700000" algn="tl">
                    <a:srgbClr val="000000">
                      <a:alpha val="43137"/>
                    </a:srgbClr>
                  </a:outerShdw>
                </a:effectLst>
              </a:rPr>
              <a:t>Jedz </a:t>
            </a:r>
            <a:r>
              <a:rPr lang="pl-PL" b="1" i="1" dirty="0" smtClean="0">
                <a:effectLst>
                  <a:outerShdw blurRad="38100" dist="38100" dir="2700000" algn="tl">
                    <a:srgbClr val="000000">
                      <a:alpha val="43137"/>
                    </a:srgbClr>
                  </a:outerShdw>
                </a:effectLst>
              </a:rPr>
              <a:t>zdrowo!</a:t>
            </a:r>
            <a:endParaRPr lang="pl-PL" b="1" i="1" dirty="0">
              <a:effectLst>
                <a:outerShdw blurRad="38100" dist="38100" dir="2700000" algn="tl">
                  <a:srgbClr val="000000">
                    <a:alpha val="43137"/>
                  </a:srgbClr>
                </a:outerShdw>
              </a:effectLst>
            </a:endParaRPr>
          </a:p>
        </p:txBody>
      </p:sp>
      <p:sp>
        <p:nvSpPr>
          <p:cNvPr id="3" name="Symbol zastępczy zawartości 2"/>
          <p:cNvSpPr>
            <a:spLocks noGrp="1"/>
          </p:cNvSpPr>
          <p:nvPr>
            <p:ph idx="1"/>
          </p:nvPr>
        </p:nvSpPr>
        <p:spPr>
          <a:xfrm>
            <a:off x="2554014" y="1807779"/>
            <a:ext cx="8016125" cy="4162098"/>
          </a:xfrm>
        </p:spPr>
        <p:txBody>
          <a:bodyPr>
            <a:normAutofit fontScale="25000" lnSpcReduction="20000"/>
          </a:bodyPr>
          <a:lstStyle/>
          <a:p>
            <a:endParaRPr lang="pl-PL" sz="5600" dirty="0" smtClean="0"/>
          </a:p>
          <a:p>
            <a:endParaRPr lang="pl-PL" sz="5600" dirty="0"/>
          </a:p>
          <a:p>
            <a:r>
              <a:rPr lang="pl-PL" sz="5600" dirty="0" smtClean="0"/>
              <a:t>Co </a:t>
            </a:r>
            <a:r>
              <a:rPr lang="pl-PL" sz="5600" dirty="0"/>
              <a:t>to znaczy zdrowo? Jest kilka prostych zasad.</a:t>
            </a:r>
          </a:p>
          <a:p>
            <a:r>
              <a:rPr lang="pl-PL" sz="5600" dirty="0"/>
              <a:t>Nie można być głodnym - warto jeść regularnie, co trzy-cztery godziny, BEZ PODJADANIA w przerwach. </a:t>
            </a:r>
          </a:p>
          <a:p>
            <a:r>
              <a:rPr lang="pl-PL" sz="5600" dirty="0"/>
              <a:t>Unikaj produktów wysoko </a:t>
            </a:r>
            <a:r>
              <a:rPr lang="pl-PL" sz="5600" dirty="0" smtClean="0"/>
              <a:t>przetworzonych</a:t>
            </a:r>
          </a:p>
          <a:p>
            <a:r>
              <a:rPr lang="pl-PL" sz="5600" dirty="0"/>
              <a:t>Najczęściej wybieraj mąki i pieczywo z mąki pełnoziarnistej. Zawierają dużo błonnika pokarmowego, a ten jest ważny, bo w jelitach opóźnia wchłanianie składników odżywczych, zwłaszcza cukrów. </a:t>
            </a:r>
            <a:endParaRPr lang="pl-PL" sz="5600" dirty="0" smtClean="0"/>
          </a:p>
          <a:p>
            <a:r>
              <a:rPr lang="pl-PL" sz="5600" dirty="0" smtClean="0"/>
              <a:t>Warzywa </a:t>
            </a:r>
            <a:r>
              <a:rPr lang="pl-PL" sz="5600" dirty="0"/>
              <a:t>i owoce powinny stanowić co najmniej połowę tego, co jemy. Warto pamiętać o właściwych proporcjach. ¾ powinny stanowić warzywa, ¼ owoce.</a:t>
            </a:r>
          </a:p>
          <a:p>
            <a:r>
              <a:rPr lang="pl-PL" sz="5600" dirty="0"/>
              <a:t>Ogranicz sól. </a:t>
            </a:r>
            <a:r>
              <a:rPr lang="pl-PL" sz="5600" dirty="0" smtClean="0"/>
              <a:t>Unikaj </a:t>
            </a:r>
            <a:r>
              <a:rPr lang="pl-PL" sz="5600" dirty="0"/>
              <a:t>słodyczy i cukru. </a:t>
            </a:r>
            <a:r>
              <a:rPr lang="pl-PL" sz="5600" dirty="0" smtClean="0"/>
              <a:t>Pij </a:t>
            </a:r>
            <a:r>
              <a:rPr lang="pl-PL" sz="5600" dirty="0"/>
              <a:t>co najmniej 1,5 litra wody dziennie. </a:t>
            </a:r>
            <a:endParaRPr lang="pl-PL" sz="5600" dirty="0" smtClean="0"/>
          </a:p>
          <a:p>
            <a:r>
              <a:rPr lang="pl-PL" sz="5600" dirty="0" smtClean="0"/>
              <a:t>Ogranicz </a:t>
            </a:r>
            <a:r>
              <a:rPr lang="pl-PL" sz="5600" dirty="0"/>
              <a:t>spożycie mięsa, zwłaszcza czerwonego.</a:t>
            </a:r>
          </a:p>
          <a:p>
            <a:r>
              <a:rPr lang="pl-PL" sz="5600" dirty="0"/>
              <a:t>Jedz </a:t>
            </a:r>
            <a:r>
              <a:rPr lang="pl-PL" sz="5600" dirty="0" smtClean="0"/>
              <a:t>ryby</a:t>
            </a:r>
            <a:endParaRPr lang="pl-PL" sz="1400" dirty="0"/>
          </a:p>
          <a:p>
            <a:endParaRPr lang="pl-PL"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7883" y="1230227"/>
            <a:ext cx="2030182" cy="11551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863205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b="1" i="1" dirty="0" smtClean="0">
                <a:effectLst>
                  <a:outerShdw blurRad="38100" dist="38100" dir="2700000" algn="tl">
                    <a:srgbClr val="000000">
                      <a:alpha val="43137"/>
                    </a:srgbClr>
                  </a:outerShdw>
                </a:effectLst>
              </a:rPr>
              <a:t>Ogranicz alkohol!</a:t>
            </a:r>
            <a:r>
              <a:rPr lang="pl-PL" b="1" dirty="0"/>
              <a:t/>
            </a:r>
            <a:br>
              <a:rPr lang="pl-PL" b="1" dirty="0"/>
            </a:br>
            <a:endParaRPr lang="pl-PL" dirty="0"/>
          </a:p>
        </p:txBody>
      </p:sp>
      <p:sp>
        <p:nvSpPr>
          <p:cNvPr id="3" name="Symbol zastępczy zawartości 2"/>
          <p:cNvSpPr>
            <a:spLocks noGrp="1"/>
          </p:cNvSpPr>
          <p:nvPr>
            <p:ph idx="1"/>
          </p:nvPr>
        </p:nvSpPr>
        <p:spPr/>
        <p:txBody>
          <a:bodyPr>
            <a:normAutofit fontScale="25000" lnSpcReduction="20000"/>
          </a:bodyPr>
          <a:lstStyle/>
          <a:p>
            <a:r>
              <a:rPr lang="pl-PL" sz="5600" dirty="0"/>
              <a:t>Pomimo </a:t>
            </a:r>
            <a:r>
              <a:rPr lang="pl-PL" sz="5600" dirty="0" err="1"/>
              <a:t>kardioprotekcyjnego</a:t>
            </a:r>
            <a:r>
              <a:rPr lang="pl-PL" sz="5600" dirty="0"/>
              <a:t> działania wina, które wynika z badań obserwacyjnych i eksperymentalnych, </a:t>
            </a:r>
            <a:r>
              <a:rPr lang="pl-PL" sz="5600" u="sng" dirty="0"/>
              <a:t>alkohol nie został uznany jako ,,środek'' profilaktyczny"</a:t>
            </a:r>
            <a:r>
              <a:rPr lang="pl-PL" sz="5600" dirty="0"/>
              <a:t>. Nie ma </a:t>
            </a:r>
            <a:r>
              <a:rPr lang="pl-PL" sz="5600" dirty="0" err="1"/>
              <a:t>randamizowanych</a:t>
            </a:r>
            <a:r>
              <a:rPr lang="pl-PL" sz="5600" dirty="0"/>
              <a:t> badań klinicznych, które by potwierdziły przewagę korzyści nad stratami picia alkoholu.</a:t>
            </a:r>
          </a:p>
          <a:p>
            <a:r>
              <a:rPr lang="pl-PL" sz="5600" dirty="0"/>
              <a:t>Za to jest wiele dowodów na szkodliwość przewlekłego, bądź nadmiernego spożycia alkoholu. Taki sposób picia alkoholu może powodować zaburzenia w funkcjonowaniu układu krążenia, czego skutkiem mogą być nadciśnienie tętnicze, zaburzenia rytmu oraz krwotoczny udar mózgu.</a:t>
            </a:r>
          </a:p>
          <a:p>
            <a:r>
              <a:rPr lang="pl-PL" sz="5600" dirty="0"/>
              <a:t>Badania wskazują, iż ryzyko wystąpienia nadciśnienia może wzrosnąć nawet o </a:t>
            </a:r>
            <a:r>
              <a:rPr lang="pl-PL" sz="5600" dirty="0" smtClean="0"/>
              <a:t>30%. U </a:t>
            </a:r>
            <a:r>
              <a:rPr lang="pl-PL" sz="5600" dirty="0"/>
              <a:t>osób nadmiernie pijących występować może także np.: migotanie przedsionków bądź częstoskurcze nadkomorowe. Przyczyną ich występowania mogą być zaburzenia gospodarki wodno-elektrolitowej (niedobór potasu i magnezu, odwodnienie), a także zmiany strukturalne w mięśniu sercowym i układzie przewodzącym.</a:t>
            </a:r>
          </a:p>
          <a:p>
            <a:r>
              <a:rPr lang="pl-PL" sz="5600" dirty="0" smtClean="0"/>
              <a:t>Przewlekłe spożywanie alkoholu wiąże się również ze zwiększonym ryzykiem występowania chorób wątroby (marskość, stłuszczenie) </a:t>
            </a:r>
            <a:r>
              <a:rPr lang="pl-PL" sz="5600" dirty="0"/>
              <a:t>oraz raka piersi u kobiet (10 g etanolu dziennie zwiększa ryzyko o </a:t>
            </a:r>
            <a:r>
              <a:rPr lang="pl-PL" sz="5600" dirty="0" smtClean="0"/>
              <a:t>9%) </a:t>
            </a:r>
            <a:r>
              <a:rPr lang="pl-PL" sz="5600" dirty="0"/>
              <a:t>i raka prostaty u mężczyzn (60 g etanolu dziennie wiąże się ze wzrostem ryzyka o </a:t>
            </a:r>
            <a:r>
              <a:rPr lang="pl-PL" sz="5600" dirty="0" smtClean="0"/>
              <a:t>21%), </a:t>
            </a:r>
            <a:r>
              <a:rPr lang="pl-PL" sz="5600" dirty="0"/>
              <a:t>a także nowotworów jamy ustnej, krtani, przełyku i wątroby.</a:t>
            </a:r>
          </a:p>
          <a:p>
            <a:endParaRPr lang="pl-PL"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2682" y="547851"/>
            <a:ext cx="2017681" cy="13374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964004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b="1" i="1" dirty="0">
                <a:effectLst>
                  <a:outerShdw blurRad="38100" dist="38100" dir="2700000" algn="tl">
                    <a:srgbClr val="000000">
                      <a:alpha val="43137"/>
                    </a:srgbClr>
                  </a:outerShdw>
                </a:effectLst>
              </a:rPr>
              <a:t>Chroń się przed słońcem i szerokim łukiem omijaj </a:t>
            </a:r>
            <a:r>
              <a:rPr lang="pl-PL" b="1" i="1" dirty="0" smtClean="0">
                <a:effectLst>
                  <a:outerShdw blurRad="38100" dist="38100" dir="2700000" algn="tl">
                    <a:srgbClr val="000000">
                      <a:alpha val="43137"/>
                    </a:srgbClr>
                  </a:outerShdw>
                </a:effectLst>
              </a:rPr>
              <a:t>solaria!</a:t>
            </a:r>
            <a:r>
              <a:rPr lang="pl-PL" b="1" i="1" dirty="0">
                <a:effectLst>
                  <a:outerShdw blurRad="38100" dist="38100" dir="2700000" algn="tl">
                    <a:srgbClr val="000000">
                      <a:alpha val="43137"/>
                    </a:srgbClr>
                  </a:outerShdw>
                </a:effectLst>
              </a:rPr>
              <a:t/>
            </a:r>
            <a:br>
              <a:rPr lang="pl-PL" b="1" i="1" dirty="0">
                <a:effectLst>
                  <a:outerShdw blurRad="38100" dist="38100" dir="2700000" algn="tl">
                    <a:srgbClr val="000000">
                      <a:alpha val="43137"/>
                    </a:srgbClr>
                  </a:outerShdw>
                </a:effectLst>
              </a:rPr>
            </a:br>
            <a:endParaRPr lang="pl-PL" i="1" dirty="0">
              <a:effectLst>
                <a:outerShdw blurRad="38100" dist="38100" dir="2700000" algn="tl">
                  <a:srgbClr val="000000">
                    <a:alpha val="43137"/>
                  </a:srgbClr>
                </a:outerShdw>
              </a:effectLst>
            </a:endParaRPr>
          </a:p>
        </p:txBody>
      </p:sp>
      <p:sp>
        <p:nvSpPr>
          <p:cNvPr id="3" name="Symbol zastępczy zawartości 2"/>
          <p:cNvSpPr>
            <a:spLocks noGrp="1"/>
          </p:cNvSpPr>
          <p:nvPr>
            <p:ph idx="1"/>
          </p:nvPr>
        </p:nvSpPr>
        <p:spPr/>
        <p:txBody>
          <a:bodyPr/>
          <a:lstStyle/>
          <a:p>
            <a:r>
              <a:rPr lang="pl-PL" sz="1400" dirty="0"/>
              <a:t>W Polsce co roku odnotowuje się około 50 tys. przypadków nowych </a:t>
            </a:r>
            <a:r>
              <a:rPr lang="pl-PL" sz="1400" dirty="0" err="1"/>
              <a:t>zachorowań</a:t>
            </a:r>
            <a:r>
              <a:rPr lang="pl-PL" sz="1400" dirty="0"/>
              <a:t> na nowotwory skóry, około 2500-3000 z nich to czerniaki. Ta liczba ta podwaja się co 10 lat.</a:t>
            </a:r>
          </a:p>
          <a:p>
            <a:r>
              <a:rPr lang="pl-PL" sz="1400" b="1" dirty="0"/>
              <a:t>Czerniak skóry może rozwinąć się u każdego.</a:t>
            </a:r>
            <a:r>
              <a:rPr lang="pl-PL" sz="1400" dirty="0"/>
              <a:t> Polacy z powodu jasnej karnacji są w dużym stopniu narażeni na czerniaka. Stały i znaczący wzrost (300 proc. w ciągu ostatnich 20 lat) liczby </a:t>
            </a:r>
            <a:r>
              <a:rPr lang="pl-PL" sz="1400" dirty="0" err="1"/>
              <a:t>zachorowań</a:t>
            </a:r>
            <a:r>
              <a:rPr lang="pl-PL" sz="1400" dirty="0"/>
              <a:t> potwierdza, iż nasz naród znajduje się w grupie wysokiego ryzyka.</a:t>
            </a:r>
          </a:p>
          <a:p>
            <a:endParaRPr lang="pl-PL"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1039" y="1399256"/>
            <a:ext cx="2202575" cy="146628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789365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b="1" i="1" dirty="0">
                <a:effectLst>
                  <a:outerShdw blurRad="38100" dist="38100" dir="2700000" algn="tl">
                    <a:srgbClr val="000000">
                      <a:alpha val="43137"/>
                    </a:srgbClr>
                  </a:outerShdw>
                </a:effectLst>
              </a:rPr>
              <a:t>Dbaj o </a:t>
            </a:r>
            <a:r>
              <a:rPr lang="pl-PL" b="1" i="1" dirty="0" smtClean="0">
                <a:effectLst>
                  <a:outerShdw blurRad="38100" dist="38100" dir="2700000" algn="tl">
                    <a:srgbClr val="000000">
                      <a:alpha val="43137"/>
                    </a:srgbClr>
                  </a:outerShdw>
                </a:effectLst>
              </a:rPr>
              <a:t>psychikę!</a:t>
            </a:r>
            <a:endParaRPr lang="pl-PL" i="1" dirty="0">
              <a:effectLst>
                <a:outerShdw blurRad="38100" dist="38100" dir="2700000" algn="tl">
                  <a:srgbClr val="000000">
                    <a:alpha val="43137"/>
                  </a:srgbClr>
                </a:outerShdw>
              </a:effectLst>
            </a:endParaRPr>
          </a:p>
        </p:txBody>
      </p:sp>
      <p:sp>
        <p:nvSpPr>
          <p:cNvPr id="3" name="Symbol zastępczy zawartości 2"/>
          <p:cNvSpPr>
            <a:spLocks noGrp="1"/>
          </p:cNvSpPr>
          <p:nvPr>
            <p:ph idx="1"/>
          </p:nvPr>
        </p:nvSpPr>
        <p:spPr/>
        <p:txBody>
          <a:bodyPr>
            <a:normAutofit fontScale="70000" lnSpcReduction="20000"/>
          </a:bodyPr>
          <a:lstStyle/>
          <a:p>
            <a:r>
              <a:rPr lang="pl-PL" dirty="0"/>
              <a:t>Psychika ma duży wpływ na ciało. Nie jesteśmy w stanie uniknąć stresu, ale warto nauczyć się z nim żyć i rozładowywać napięcie, które powoduje w naszym organizmie.</a:t>
            </a:r>
          </a:p>
          <a:p>
            <a:r>
              <a:rPr lang="pl-PL" dirty="0"/>
              <a:t>Najbardziej rujnujący dla zdrowia jest stres chroniczny, czyli doświadczany często. Taki przewlekły stres wcale nie musi wiązać się z jakimiś dramatycznymi wydarzeniami, może do niego dochodzić z powodu ciągłego zamartwiania się o pieniądze, zdrowie czy pracę.</a:t>
            </a:r>
          </a:p>
          <a:p>
            <a:r>
              <a:rPr lang="pl-PL" dirty="0"/>
              <a:t>Gdy pojawia się czynnik stresujący, w ciągu kilku sekund następuje bardzo silne wydzielenie przez nadnercza dwóch hormonów: adrenaliny i noradrenaliny. Gdy żyjemy w ciągłym stresie, w naszym organizmie dochodzi do przewlekłego podwyższenia tych hormonów. A wysoki, długotrwale podniesiony poziom kortyzolu jest jedną z przyczyn powodujących zaburzenia kontroli działania osi </a:t>
            </a:r>
            <a:r>
              <a:rPr lang="pl-PL" dirty="0" err="1"/>
              <a:t>podwzgórze-przysadka-nadnercza</a:t>
            </a:r>
            <a:r>
              <a:rPr lang="pl-PL" dirty="0"/>
              <a:t> - układu będącego kluczowym dla regulacji takich funkcji fizjologicznych, jak sen, łaknienie, reakcje emocjonalne, odporność organizmu na infekcje. Jednocześnie podniesiony poziom kortyzolu upośledza także struktury odpowiedzialne za kształtowanie się pamięci i reakcji emocjonalnych.</a:t>
            </a:r>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4950" y="808056"/>
            <a:ext cx="2332080" cy="153450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4534229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82E"/>
      </a:dk2>
      <a:lt2>
        <a:srgbClr val="C2F5FC"/>
      </a:lt2>
      <a:accent1>
        <a:srgbClr val="4091F3"/>
      </a:accent1>
      <a:accent2>
        <a:srgbClr val="8BBCF1"/>
      </a:accent2>
      <a:accent3>
        <a:srgbClr val="CB6A6A"/>
      </a:accent3>
      <a:accent4>
        <a:srgbClr val="C567AF"/>
      </a:accent4>
      <a:accent5>
        <a:srgbClr val="A684F9"/>
      </a:accent5>
      <a:accent6>
        <a:srgbClr val="A9ACEE"/>
      </a:accent6>
      <a:hlink>
        <a:srgbClr val="6D9CC5"/>
      </a:hlink>
      <a:folHlink>
        <a:srgbClr val="6D82A0"/>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178B2DAB-5DDE-4060-A857-D2E1CDA9250F}"/>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A758F0-393B-4B1D-982C-AD52A38C8387}">
  <ds:schemaRef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purl.org/dc/terms/"/>
    <ds:schemaRef ds:uri="http://schemas.microsoft.com/office/infopath/2007/PartnerControls"/>
    <ds:schemaRef ds:uri="16c05727-aa75-4e4a-9b5f-8a80a1165891"/>
    <ds:schemaRef ds:uri="71af3243-3dd4-4a8d-8c0d-dd76da1f02a5"/>
    <ds:schemaRef ds:uri="http://www.w3.org/XML/1998/namespace"/>
    <ds:schemaRef ds:uri="http://purl.org/dc/dcmitype/"/>
  </ds:schemaRefs>
</ds:datastoreItem>
</file>

<file path=customXml/itemProps2.xml><?xml version="1.0" encoding="utf-8"?>
<ds:datastoreItem xmlns:ds="http://schemas.openxmlformats.org/officeDocument/2006/customXml" ds:itemID="{C7453241-7E3B-42A5-BE0A-EDA7F3D107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20C3BE9-B80F-42DD-B3CF-AC060017D10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TM16401375[[fn=Madison]]</Template>
  <TotalTime>0</TotalTime>
  <Words>188</Words>
  <Application>Microsoft Office PowerPoint</Application>
  <PresentationFormat>Panoramiczny</PresentationFormat>
  <Paragraphs>62</Paragraphs>
  <Slides>13</Slides>
  <Notes>1</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13</vt:i4>
      </vt:variant>
    </vt:vector>
  </HeadingPairs>
  <TitlesOfParts>
    <vt:vector size="19" baseType="lpstr">
      <vt:lpstr>Arial</vt:lpstr>
      <vt:lpstr>Calibri</vt:lpstr>
      <vt:lpstr>MS Shell Dlg 2</vt:lpstr>
      <vt:lpstr>Wingdings</vt:lpstr>
      <vt:lpstr>Wingdings 3</vt:lpstr>
      <vt:lpstr>Madison</vt:lpstr>
      <vt:lpstr>Zasady zdrowego i bezpiecznego  trybu życia</vt:lpstr>
      <vt:lpstr>Nie pal!     </vt:lpstr>
      <vt:lpstr>Chroń siebie i innych przed biernym paleniem! </vt:lpstr>
      <vt:lpstr>Schudnij! </vt:lpstr>
      <vt:lpstr> Ruszaj się!</vt:lpstr>
      <vt:lpstr>Jedz zdrowo!</vt:lpstr>
      <vt:lpstr>Ogranicz alkohol! </vt:lpstr>
      <vt:lpstr>Chroń się przed słońcem i szerokim łukiem omijaj solaria! </vt:lpstr>
      <vt:lpstr>Dbaj o psychikę!</vt:lpstr>
      <vt:lpstr>Zadbaj o sen! </vt:lpstr>
      <vt:lpstr>Regularnie się badaj! </vt:lpstr>
      <vt:lpstr>Piramida zdrowego żywienia!</vt:lpstr>
      <vt:lpstr>Dziękuję za uwagę!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2021-05-20T07:38:54Z</dcterms:created>
  <dcterms:modified xsi:type="dcterms:W3CDTF">2023-04-05T16:09:28Z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