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1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7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 smtClean="0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9B65E8A6-911C-40F7-96D5-CCCC6D294074}" type="datetimeFigureOut">
              <a:rPr lang="pl-PL" smtClean="0"/>
              <a:t>05.04.2023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6103C167-673F-4D03-9700-E8B6E94AB234}" type="slidenum">
              <a:rPr lang="pl-PL" smtClean="0"/>
              <a:t>‹#›</a:t>
            </a:fld>
            <a:endParaRPr lang="pl-PL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9564554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5E8A6-911C-40F7-96D5-CCCC6D294074}" type="datetimeFigureOut">
              <a:rPr lang="pl-PL" smtClean="0"/>
              <a:t>05.04.2023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3C167-673F-4D03-9700-E8B6E94AB23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590634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5E8A6-911C-40F7-96D5-CCCC6D294074}" type="datetimeFigureOut">
              <a:rPr lang="pl-PL" smtClean="0"/>
              <a:t>05.04.2023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3C167-673F-4D03-9700-E8B6E94AB23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631855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5E8A6-911C-40F7-96D5-CCCC6D294074}" type="datetimeFigureOut">
              <a:rPr lang="pl-PL" smtClean="0"/>
              <a:t>05.04.2023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3C167-673F-4D03-9700-E8B6E94AB23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261749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9B65E8A6-911C-40F7-96D5-CCCC6D294074}" type="datetimeFigureOut">
              <a:rPr lang="pl-PL" smtClean="0"/>
              <a:t>05.04.2023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103C167-673F-4D03-9700-E8B6E94AB234}" type="slidenum">
              <a:rPr lang="pl-PL" smtClean="0"/>
              <a:t>‹#›</a:t>
            </a:fld>
            <a:endParaRPr lang="pl-PL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101804794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5E8A6-911C-40F7-96D5-CCCC6D294074}" type="datetimeFigureOut">
              <a:rPr lang="pl-PL" smtClean="0"/>
              <a:t>05.04.2023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3C167-673F-4D03-9700-E8B6E94AB23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56674461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5E8A6-911C-40F7-96D5-CCCC6D294074}" type="datetimeFigureOut">
              <a:rPr lang="pl-PL" smtClean="0"/>
              <a:t>05.04.2023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3C167-673F-4D03-9700-E8B6E94AB23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66323267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5E8A6-911C-40F7-96D5-CCCC6D294074}" type="datetimeFigureOut">
              <a:rPr lang="pl-PL" smtClean="0"/>
              <a:t>05.04.2023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3C167-673F-4D03-9700-E8B6E94AB23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490518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5E8A6-911C-40F7-96D5-CCCC6D294074}" type="datetimeFigureOut">
              <a:rPr lang="pl-PL" smtClean="0"/>
              <a:t>05.04.2023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3C167-673F-4D03-9700-E8B6E94AB23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209203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9B65E8A6-911C-40F7-96D5-CCCC6D294074}" type="datetimeFigureOut">
              <a:rPr lang="pl-PL" smtClean="0"/>
              <a:t>05.04.2023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6103C167-673F-4D03-9700-E8B6E94AB234}" type="slidenum">
              <a:rPr lang="pl-PL" smtClean="0"/>
              <a:t>‹#›</a:t>
            </a:fld>
            <a:endParaRPr lang="pl-PL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542563149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 smtClean="0"/>
              <a:t>Kliknij ikonę, aby dodać obraz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9B65E8A6-911C-40F7-96D5-CCCC6D294074}" type="datetimeFigureOut">
              <a:rPr lang="pl-PL" smtClean="0"/>
              <a:t>05.04.2023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6103C167-673F-4D03-9700-E8B6E94AB23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881205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9B65E8A6-911C-40F7-96D5-CCCC6D294074}" type="datetimeFigureOut">
              <a:rPr lang="pl-PL" smtClean="0"/>
              <a:t>05.04.2023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6103C167-673F-4D03-9700-E8B6E94AB234}" type="slidenum">
              <a:rPr lang="pl-PL" smtClean="0"/>
              <a:t>‹#›</a:t>
            </a:fld>
            <a:endParaRPr lang="pl-PL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7504973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2" r:id="rId1"/>
    <p:sldLayoutId id="2147483823" r:id="rId2"/>
    <p:sldLayoutId id="2147483824" r:id="rId3"/>
    <p:sldLayoutId id="2147483825" r:id="rId4"/>
    <p:sldLayoutId id="2147483826" r:id="rId5"/>
    <p:sldLayoutId id="2147483827" r:id="rId6"/>
    <p:sldLayoutId id="2147483828" r:id="rId7"/>
    <p:sldLayoutId id="2147483829" r:id="rId8"/>
    <p:sldLayoutId id="2147483830" r:id="rId9"/>
    <p:sldLayoutId id="2147483831" r:id="rId10"/>
    <p:sldLayoutId id="214748383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pl-PL" sz="6000" dirty="0" smtClean="0"/>
              <a:t>Zasady zdrowego i bezpiecznego trybu Życia</a:t>
            </a:r>
            <a:endParaRPr lang="pl-PL" sz="6000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 smtClean="0"/>
              <a:t> 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5502899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 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Żeby spalić pół litra coli, dziecko musiałoby jeździć przez 75 minut.   </a:t>
            </a:r>
            <a:endParaRPr lang="pl-PL" dirty="0" smtClean="0"/>
          </a:p>
          <a:p>
            <a:r>
              <a:rPr lang="pl-PL" dirty="0" smtClean="0"/>
              <a:t>Żeby </a:t>
            </a:r>
            <a:r>
              <a:rPr lang="pl-PL" dirty="0"/>
              <a:t>spalić jedno ciastko, osoba musiałaby biegać przez 20 minut</a:t>
            </a:r>
            <a:r>
              <a:rPr lang="pl-PL" dirty="0" smtClean="0"/>
              <a:t>. </a:t>
            </a:r>
          </a:p>
          <a:p>
            <a:r>
              <a:rPr lang="pl-PL" dirty="0" smtClean="0"/>
              <a:t>Żeby </a:t>
            </a:r>
            <a:r>
              <a:rPr lang="pl-PL" dirty="0"/>
              <a:t>spalić średnie frytki, osoba musiałaby pływać 1h 12 minut. </a:t>
            </a:r>
          </a:p>
        </p:txBody>
      </p:sp>
    </p:spTree>
    <p:extLst>
      <p:ext uri="{BB962C8B-B14F-4D97-AF65-F5344CB8AC3E}">
        <p14:creationId xmlns:p14="http://schemas.microsoft.com/office/powerpoint/2010/main" val="12533002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Kalorie – więcej nie znaczy gorzej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pl-PL" dirty="0"/>
              <a:t>Należy też wiedzieć o tym, że każda spożyta kaloria nie jest taka sama. Aby to zrozumieć można porównać spożycie garści  migdałów (ok. 160 kalorii). Mają w sobie dużą porcję błonnika, która sprawia, że pokarm nie zostanie od razu wchłonięty. Poziom cukru we krwi podniesie się tylko nieznacznie i będzie uwalniany w dłuższym czasie. natomiast słodzony napój o tej samej wartości kalorycznej, nie dostarcza już błonnika. Trafia zatem bezpośrednio do wątroby, która z kolei dostaje duży zastrzyk cukru. W tej sytuacji musi zamienić cukier na tłuszcz. 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10000"/>
          </a:bodyPr>
          <a:lstStyle/>
          <a:p>
            <a:r>
              <a:rPr lang="pl-PL" dirty="0"/>
              <a:t>Niestety, przywrócenie zdrowia nie jest niczym prostym. Po dłuższym spożywaniu jedzenia śmieciowego ludzki mózg ma problem z przyjęciem informacji o ewentualnej diecie. Przyzwyczajenie „zmusza” do niezdrowych produktów. </a:t>
            </a:r>
          </a:p>
        </p:txBody>
      </p:sp>
    </p:spTree>
    <p:extLst>
      <p:ext uri="{BB962C8B-B14F-4D97-AF65-F5344CB8AC3E}">
        <p14:creationId xmlns:p14="http://schemas.microsoft.com/office/powerpoint/2010/main" val="17515685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Fast foody uzależniają tak jak narkotyki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l-PL" dirty="0">
                <a:solidFill>
                  <a:schemeClr val="tx1">
                    <a:lumMod val="50000"/>
                    <a:lumOff val="50000"/>
                  </a:schemeClr>
                </a:solidFill>
              </a:rPr>
              <a:t>Naukowcy uważają, że to jedne z pierwszych badań, które mogą sugerować reakcje mózgu na fast foody takie same jak w przypadku narkotyków. – </a:t>
            </a:r>
            <a:r>
              <a:rPr lang="pl-PL" b="1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Jest to najlepszy dowód na to, że otyłość i uzależnienie od narkotyków ma tę samą podstawę</a:t>
            </a:r>
            <a:r>
              <a:rPr lang="pl-PL" dirty="0">
                <a:solidFill>
                  <a:schemeClr val="tx1">
                    <a:lumMod val="50000"/>
                    <a:lumOff val="50000"/>
                  </a:schemeClr>
                </a:solidFill>
              </a:rPr>
              <a:t> – mówi Paul Johnson, współpracujący z doktorem Kennym.</a:t>
            </a:r>
            <a:r>
              <a:rPr lang="pl-PL" dirty="0"/>
              <a:t/>
            </a:r>
            <a:br>
              <a:rPr lang="pl-PL" dirty="0"/>
            </a:br>
            <a:endParaRPr lang="pl-PL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pl-PL" dirty="0" smtClean="0"/>
              <a:t> 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9896922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57475" y="571500"/>
            <a:ext cx="6877050" cy="571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12089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smtClean="0"/>
              <a:t>g.g.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 smtClean="0"/>
              <a:t> 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1063980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400" dirty="0" smtClean="0"/>
              <a:t>Aby prowadzić zdrowy tryb Życia należy dbać o:</a:t>
            </a:r>
            <a:br>
              <a:rPr lang="pl-PL" sz="2400" dirty="0" smtClean="0"/>
            </a:br>
            <a:r>
              <a:rPr lang="pl-PL" sz="2400" dirty="0" smtClean="0"/>
              <a:t/>
            </a:r>
            <a:br>
              <a:rPr lang="pl-PL" sz="2400" dirty="0" smtClean="0"/>
            </a:br>
            <a:r>
              <a:rPr lang="pl-PL" sz="2400" dirty="0" smtClean="0"/>
              <a:t>-aktywność fizyczną</a:t>
            </a:r>
            <a:br>
              <a:rPr lang="pl-PL" sz="2400" dirty="0" smtClean="0"/>
            </a:br>
            <a:r>
              <a:rPr lang="pl-PL" sz="2400" dirty="0" smtClean="0"/>
              <a:t>-zdrowie psychiczne</a:t>
            </a:r>
            <a:r>
              <a:rPr lang="pl-PL" sz="2400" dirty="0"/>
              <a:t> </a:t>
            </a:r>
            <a:r>
              <a:rPr lang="pl-PL" sz="2400" dirty="0" smtClean="0"/>
              <a:t>i odpoczynek</a:t>
            </a:r>
            <a:br>
              <a:rPr lang="pl-PL" sz="2400" dirty="0" smtClean="0"/>
            </a:br>
            <a:r>
              <a:rPr lang="pl-PL" sz="2400" dirty="0" smtClean="0"/>
              <a:t>-odpowiednie Żywienie i                           zrównoważoną dietę</a:t>
            </a:r>
            <a:br>
              <a:rPr lang="pl-PL" sz="2400" dirty="0" smtClean="0"/>
            </a:br>
            <a:r>
              <a:rPr lang="pl-PL" sz="2400" dirty="0" smtClean="0"/>
              <a:t>-brak używek i fast food’ów</a:t>
            </a:r>
            <a:br>
              <a:rPr lang="pl-PL" sz="2400" dirty="0" smtClean="0"/>
            </a:br>
            <a:r>
              <a:rPr lang="pl-PL" sz="2400" dirty="0" smtClean="0"/>
              <a:t/>
            </a:r>
            <a:br>
              <a:rPr lang="pl-PL" sz="2400" dirty="0" smtClean="0"/>
            </a:br>
            <a:endParaRPr lang="pl-PL" sz="2400" dirty="0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dirty="0" smtClean="0"/>
              <a:t> 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9655259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Aktywność fizyczna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Aktywność fizyczna jest bardzo ważna. Powinniśmy pamiętać o tym, by odpowiednio trenować nasze ciało. Nie oznacza to jednak, że musimy od razu zostać zawodowymi sportowcami. Wystarczą codzienne czynności takie jak spacer, odkurzanie, plewienie ogródka bądź koszenie trawy. </a:t>
            </a:r>
            <a:r>
              <a:rPr lang="pl-PL" dirty="0"/>
              <a:t> </a:t>
            </a:r>
            <a:r>
              <a:rPr lang="pl-PL" dirty="0" smtClean="0"/>
              <a:t>Trzeba przyznać, że zimą trudniej o niektóre z tych rzeczy ze względu na niskie temperatury.  Dlatego właśnie specjaliści zalecają jeżdżenie na basen bądź trening jakiegoś sportu w zamkniętych pomieszczeniach zimą.  Natomiast podczas cieplejszych pór roku powinniśmy spędzać jak najwięcej czasu na zewnątrz. 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1782722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Zdrowie psychiczne</a:t>
            </a:r>
            <a:endParaRPr lang="pl-PL" dirty="0"/>
          </a:p>
        </p:txBody>
      </p:sp>
      <p:sp>
        <p:nvSpPr>
          <p:cNvPr id="5" name="Symbol zastępczy zawartości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Zdrowie psychiczne </a:t>
            </a:r>
            <a:r>
              <a:rPr lang="pl-PL" dirty="0"/>
              <a:t>określa </a:t>
            </a:r>
            <a:r>
              <a:rPr lang="pl-PL" dirty="0" smtClean="0"/>
              <a:t>się </a:t>
            </a:r>
            <a:r>
              <a:rPr lang="pl-PL" dirty="0"/>
              <a:t>jako pełny dobrostan fizyczny, psychiczny i społeczny </a:t>
            </a:r>
            <a:r>
              <a:rPr lang="pl-PL" dirty="0" smtClean="0"/>
              <a:t>człowieka.</a:t>
            </a:r>
            <a:r>
              <a:rPr lang="pl-PL" dirty="0"/>
              <a:t> </a:t>
            </a:r>
            <a:r>
              <a:rPr lang="pl-PL" dirty="0" smtClean="0"/>
              <a:t>Tak, jak aktywność fizyczna jest szczególnie ważne. </a:t>
            </a:r>
            <a:r>
              <a:rPr lang="pl-PL" dirty="0"/>
              <a:t> </a:t>
            </a:r>
            <a:r>
              <a:rPr lang="pl-PL" dirty="0" smtClean="0"/>
              <a:t>Powinniśmy pamiętać o odpowiednim wypoczynku i relaksacji. </a:t>
            </a:r>
            <a:r>
              <a:rPr lang="pl-PL" dirty="0"/>
              <a:t> </a:t>
            </a:r>
            <a:r>
              <a:rPr lang="pl-PL" dirty="0" smtClean="0"/>
              <a:t>Natomiast jeśli będziemy czuć się źle przez ponad dwa tygodnie, trzeba niezwłocznie udać się do specjalisty. 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7045337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żywienie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Zdrowe odżywianie – sposób odżywiania, polegający na przyjmowaniu substancji korzystnych dla zdrowia w celu zapewnienia lub poprawy zdrowia. Istotne jest zmniejszenie ryzyka wystąpienia chorób takich jak otyłość, nowotwory, choroby serca.</a:t>
            </a:r>
          </a:p>
        </p:txBody>
      </p:sp>
    </p:spTree>
    <p:extLst>
      <p:ext uri="{BB962C8B-B14F-4D97-AF65-F5344CB8AC3E}">
        <p14:creationId xmlns:p14="http://schemas.microsoft.com/office/powerpoint/2010/main" val="13362238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l-PL" sz="3600" dirty="0"/>
              <a:t>Zasady prawidłowego żywienia, według polskiego Instytutu Żywności i </a:t>
            </a:r>
            <a:r>
              <a:rPr lang="pl-PL" sz="3600" dirty="0" smtClean="0"/>
              <a:t>Żywienia:</a:t>
            </a:r>
            <a:r>
              <a:rPr lang="pl-PL" sz="3600" dirty="0"/>
              <a:t/>
            </a:r>
            <a:br>
              <a:rPr lang="pl-PL" sz="3600" dirty="0"/>
            </a:br>
            <a:r>
              <a:rPr lang="pl-PL" sz="3600" dirty="0"/>
              <a:t/>
            </a:r>
            <a:br>
              <a:rPr lang="pl-PL" sz="3600" dirty="0"/>
            </a:br>
            <a:endParaRPr lang="pl-PL" sz="36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endParaRPr lang="pl-PL" dirty="0"/>
          </a:p>
          <a:p>
            <a:r>
              <a:rPr lang="pl-PL" dirty="0"/>
              <a:t>Spożywać posiłki regularnie (4-5 posiłków co 3-4 godziny).</a:t>
            </a:r>
          </a:p>
          <a:p>
            <a:r>
              <a:rPr lang="pl-PL" dirty="0"/>
              <a:t>Spożywać warzywa i owoce jak najczęściej, około połowy tego, co się je. Należy spożywać je w proporcji ¾ warzyw na ¼ owoców.</a:t>
            </a:r>
          </a:p>
          <a:p>
            <a:r>
              <a:rPr lang="pl-PL" dirty="0"/>
              <a:t>Spożywać produkty zbożowe, szczególnie pełnoziarniste.</a:t>
            </a:r>
          </a:p>
          <a:p>
            <a:r>
              <a:rPr lang="pl-PL" dirty="0"/>
              <a:t>Codziennie wypijać przynajmniej dwie duże szklanki mleka, </a:t>
            </a:r>
            <a:r>
              <a:rPr lang="pl-PL" dirty="0" smtClean="0"/>
              <a:t>jogurtu</a:t>
            </a:r>
            <a:r>
              <a:rPr lang="pl-PL" dirty="0"/>
              <a:t> </a:t>
            </a:r>
            <a:r>
              <a:rPr lang="pl-PL" dirty="0" smtClean="0"/>
              <a:t>lub</a:t>
            </a:r>
            <a:r>
              <a:rPr lang="pl-PL" dirty="0"/>
              <a:t> kefiru, co częściowo można zastąpić serem.</a:t>
            </a:r>
          </a:p>
          <a:p>
            <a:r>
              <a:rPr lang="pl-PL" dirty="0"/>
              <a:t>Ograniczyć spożycie mięsa (zwłaszcza czerwonego i przetworzonych produktów, &lt;0,5 kg/tydzień). Zastąpić mięso rybami, warzywami strączkowymi i jajami.</a:t>
            </a:r>
          </a:p>
          <a:p>
            <a:r>
              <a:rPr lang="pl-PL" dirty="0"/>
              <a:t>Ograniczyć spożycie tłuszczu zwierzęcego, zastąpić go olejami roślinnymi.</a:t>
            </a:r>
          </a:p>
          <a:p>
            <a:r>
              <a:rPr lang="pl-PL" dirty="0"/>
              <a:t>Unikać spożywania cukru i </a:t>
            </a:r>
            <a:r>
              <a:rPr lang="pl-PL" dirty="0" smtClean="0"/>
              <a:t>słodyczy, zastąpić </a:t>
            </a:r>
            <a:r>
              <a:rPr lang="pl-PL" dirty="0"/>
              <a:t>je owocami i </a:t>
            </a:r>
            <a:r>
              <a:rPr lang="pl-PL" dirty="0" smtClean="0"/>
              <a:t>orzechami</a:t>
            </a:r>
            <a:r>
              <a:rPr lang="pl-PL" dirty="0"/>
              <a:t>.</a:t>
            </a:r>
          </a:p>
          <a:p>
            <a:r>
              <a:rPr lang="pl-PL" dirty="0"/>
              <a:t>Unikać dosalania potraw i produktów o dużej zawartości soli. Zastąpić sól ziołami.</a:t>
            </a:r>
          </a:p>
          <a:p>
            <a:r>
              <a:rPr lang="pl-PL" dirty="0"/>
              <a:t>Wypijać przynajmniej 1,5 l wody dziennie.</a:t>
            </a:r>
          </a:p>
          <a:p>
            <a:r>
              <a:rPr lang="pl-PL" dirty="0"/>
              <a:t>Unikać </a:t>
            </a:r>
            <a:r>
              <a:rPr lang="pl-PL" dirty="0" smtClean="0"/>
              <a:t>alkoholu. </a:t>
            </a:r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916384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Stop uŻywkom!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dirty="0"/>
              <a:t>O szkodliwości używek i fast </a:t>
            </a:r>
            <a:r>
              <a:rPr lang="pl-PL" dirty="0" smtClean="0"/>
              <a:t>food’ów </a:t>
            </a:r>
            <a:r>
              <a:rPr lang="pl-PL" dirty="0"/>
              <a:t>nie trzeba dziś już chyba nikogo przekonywać. Doskonale zdajemy sobie sprawę z ich negatywnego wpływu na kondycję naszego organizmu. A jednak wciąż po nie sięgamy, lekceważąc przestrogi lekarzy i dietetyków. </a:t>
            </a:r>
            <a:r>
              <a:rPr lang="pl-PL" dirty="0" smtClean="0"/>
              <a:t> Ale </a:t>
            </a:r>
            <a:r>
              <a:rPr lang="pl-PL" dirty="0"/>
              <a:t>czy zastanawiamy się na co dzień, jak ów zjedzony w pośpiechu hamburger czy wypita na imprezie butelka wina wpłynie na zdrowie naszej skóry?</a:t>
            </a:r>
          </a:p>
          <a:p>
            <a:r>
              <a:rPr lang="pl-PL" dirty="0" smtClean="0"/>
              <a:t>Każde </a:t>
            </a:r>
            <a:r>
              <a:rPr lang="pl-PL" dirty="0"/>
              <a:t>danie zawierające konserwanty, polepszacze smaku i barwniki zatruwa organizm, co odbija się oczywiście na skórze - stąd właśnie trądzik, trudno gojące się zmiany, alergie, atopia, sińce pod oczami i </a:t>
            </a:r>
            <a:r>
              <a:rPr lang="pl-PL" dirty="0" smtClean="0"/>
              <a:t>zmęczenie</a:t>
            </a:r>
            <a:r>
              <a:rPr lang="pl-PL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6037913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Fast foody niszczą obszary mózgu odpowiedzialne za pamięć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Mimo że wiemy, jak niezdrowe są fast foody, wciąż nie brakuje osób, które po nie sięgają.  Naukowcy z Uniwersytetu Macquarie w Australii  zbadali, jak żywność przetworzona wpływa nie tylko na wagę, ale również na funkcjonowanie układu nerwowego. Według badań wystarczy tydzień niezdrowego jedzenia, aby uszkodzić kluczowe obszary mózgu. </a:t>
            </a:r>
          </a:p>
        </p:txBody>
      </p:sp>
    </p:spTree>
    <p:extLst>
      <p:ext uri="{BB962C8B-B14F-4D97-AF65-F5344CB8AC3E}">
        <p14:creationId xmlns:p14="http://schemas.microsoft.com/office/powerpoint/2010/main" val="26573659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Ogromny problem współczesności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Problem otyłości i nadwagi to potężny problem, który dotyczy 10% dzieci i młodzieży na świecie. Szacuje się, że do 2025 r. będzie 177 milionów 5 – 17 latków z nadwagą oraz 91 milionów z otyłością. Najgorsze jest to, że niszczy to ich ciało, ale też umysł. </a:t>
            </a:r>
            <a:r>
              <a:rPr lang="pl-PL" dirty="0" smtClean="0"/>
              <a:t> </a:t>
            </a:r>
          </a:p>
          <a:p>
            <a:r>
              <a:rPr lang="pl-PL" dirty="0" smtClean="0"/>
              <a:t>W </a:t>
            </a:r>
            <a:r>
              <a:rPr lang="pl-PL" dirty="0"/>
              <a:t>badaniu naukowców z Uniwersytetu Macquarie ustalono, że zaledwie tydzień żywienia się fast </a:t>
            </a:r>
            <a:r>
              <a:rPr lang="pl-PL" dirty="0" smtClean="0"/>
              <a:t>foodem </a:t>
            </a:r>
            <a:r>
              <a:rPr lang="pl-PL" dirty="0"/>
              <a:t>wystarczy, by uszkodzić hipokamp, inaczej „serce mózgu”. </a:t>
            </a:r>
          </a:p>
        </p:txBody>
      </p:sp>
    </p:spTree>
    <p:extLst>
      <p:ext uri="{BB962C8B-B14F-4D97-AF65-F5344CB8AC3E}">
        <p14:creationId xmlns:p14="http://schemas.microsoft.com/office/powerpoint/2010/main" val="36411242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adge">
  <a:themeElements>
    <a:clrScheme name="Badge">
      <a:dk1>
        <a:sysClr val="windowText" lastClr="000000"/>
      </a:dk1>
      <a:lt1>
        <a:sysClr val="window" lastClr="FFFFFF"/>
      </a:lt1>
      <a:dk2>
        <a:srgbClr val="2A1A00"/>
      </a:dk2>
      <a:lt2>
        <a:srgbClr val="F3F3F2"/>
      </a:lt2>
      <a:accent1>
        <a:srgbClr val="F8B323"/>
      </a:accent1>
      <a:accent2>
        <a:srgbClr val="656A59"/>
      </a:accent2>
      <a:accent3>
        <a:srgbClr val="46B2B5"/>
      </a:accent3>
      <a:accent4>
        <a:srgbClr val="8CAA7E"/>
      </a:accent4>
      <a:accent5>
        <a:srgbClr val="D36F68"/>
      </a:accent5>
      <a:accent6>
        <a:srgbClr val="826276"/>
      </a:accent6>
      <a:hlink>
        <a:srgbClr val="46B2B5"/>
      </a:hlink>
      <a:folHlink>
        <a:srgbClr val="A46694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771EA782-DFA6-45B1-AEA3-661F1715B31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Znaczek</Template>
  <TotalTime>48</TotalTime>
  <Words>492</Words>
  <Application>Microsoft Office PowerPoint</Application>
  <PresentationFormat>Panoramiczny</PresentationFormat>
  <Paragraphs>42</Paragraphs>
  <Slides>14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14</vt:i4>
      </vt:variant>
    </vt:vector>
  </HeadingPairs>
  <TitlesOfParts>
    <vt:vector size="18" baseType="lpstr">
      <vt:lpstr>Arial</vt:lpstr>
      <vt:lpstr>Gill Sans MT</vt:lpstr>
      <vt:lpstr>Impact</vt:lpstr>
      <vt:lpstr>Badge</vt:lpstr>
      <vt:lpstr>Zasady zdrowego i bezpiecznego trybu Życia</vt:lpstr>
      <vt:lpstr>Aby prowadzić zdrowy tryb Życia należy dbać o:  -aktywność fizyczną -zdrowie psychiczne i odpoczynek -odpowiednie Żywienie i                           zrównoważoną dietę -brak używek i fast food’ów  </vt:lpstr>
      <vt:lpstr>Aktywność fizyczna</vt:lpstr>
      <vt:lpstr>Zdrowie psychiczne</vt:lpstr>
      <vt:lpstr>żywienie</vt:lpstr>
      <vt:lpstr>Zasady prawidłowego żywienia, według polskiego Instytutu Żywności i Żywienia:  </vt:lpstr>
      <vt:lpstr>Stop uŻywkom!</vt:lpstr>
      <vt:lpstr>Fast foody niszczą obszary mózgu odpowiedzialne za pamięć</vt:lpstr>
      <vt:lpstr>Ogromny problem współczesności</vt:lpstr>
      <vt:lpstr> </vt:lpstr>
      <vt:lpstr>Kalorie – więcej nie znaczy gorzej</vt:lpstr>
      <vt:lpstr>Fast foody uzależniają tak jak narkotyki</vt:lpstr>
      <vt:lpstr>Prezentacja programu PowerPoint</vt:lpstr>
      <vt:lpstr>g.g.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Zasady zdrowego i bezpiecznego trybu Życia</dc:title>
  <dc:creator>Student</dc:creator>
  <cp:lastModifiedBy>NauczycielA3</cp:lastModifiedBy>
  <cp:revision>6</cp:revision>
  <dcterms:created xsi:type="dcterms:W3CDTF">2021-05-20T07:38:19Z</dcterms:created>
  <dcterms:modified xsi:type="dcterms:W3CDTF">2023-04-05T16:08:34Z</dcterms:modified>
</cp:coreProperties>
</file>