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6455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5906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185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26174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180479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5667446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632326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9051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20920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4256314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8120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B65E8A6-911C-40F7-96D5-CCCC6D294074}" type="datetimeFigureOut">
              <a:rPr lang="pl-PL" smtClean="0"/>
              <a:t>05.04.2023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03C167-673F-4D03-9700-E8B6E94AB234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50497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l-PL" sz="6000" dirty="0" smtClean="0"/>
              <a:t>Zasady zdrowego i bezpiecznego trybu Życia</a:t>
            </a:r>
            <a:endParaRPr lang="pl-PL" sz="6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50289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Żeby spalić pół litra coli, dziecko musiałoby jeździć przez 75 minut.   </a:t>
            </a:r>
            <a:endParaRPr lang="pl-PL" dirty="0" smtClean="0"/>
          </a:p>
          <a:p>
            <a:r>
              <a:rPr lang="pl-PL" dirty="0" smtClean="0"/>
              <a:t>Żeby </a:t>
            </a:r>
            <a:r>
              <a:rPr lang="pl-PL" dirty="0"/>
              <a:t>spalić jedno ciastko, osoba musiałaby biegać przez 20 minut</a:t>
            </a:r>
            <a:r>
              <a:rPr lang="pl-PL" dirty="0" smtClean="0"/>
              <a:t>. </a:t>
            </a:r>
          </a:p>
          <a:p>
            <a:r>
              <a:rPr lang="pl-PL" dirty="0" smtClean="0"/>
              <a:t>Żeby </a:t>
            </a:r>
            <a:r>
              <a:rPr lang="pl-PL" dirty="0"/>
              <a:t>spalić średnie frytki, osoba musiałaby pływać 1h 12 minut. </a:t>
            </a:r>
          </a:p>
        </p:txBody>
      </p:sp>
    </p:spTree>
    <p:extLst>
      <p:ext uri="{BB962C8B-B14F-4D97-AF65-F5344CB8AC3E}">
        <p14:creationId xmlns:p14="http://schemas.microsoft.com/office/powerpoint/2010/main" val="125330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Kalorie – więcej nie znaczy gorzej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Należy też wiedzieć o tym, że każda spożyta kaloria nie jest taka sama. Aby to zrozumieć można porównać spożycie garści  migdałów (ok. 160 kalorii). Mają w sobie dużą porcję błonnika, która sprawia, że pokarm nie zostanie od razu wchłonięty. Poziom cukru we krwi podniesie się tylko nieznacznie i będzie uwalniany w dłuższym czasie. natomiast słodzony napój o tej samej wartości kalorycznej, nie dostarcza już błonnika. Trafia zatem bezpośrednio do wątroby, która z kolei dostaje duży zastrzyk cukru. W tej sytuacji musi zamienić cukier na tłuszcz.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Niestety, przywrócenie zdrowia nie jest niczym prostym. Po dłuższym spożywaniu jedzenia śmieciowego ludzki mózg ma problem z przyjęciem informacji o ewentualnej diecie. Przyzwyczajenie „zmusza” do niezdrowych produktów. </a:t>
            </a:r>
          </a:p>
        </p:txBody>
      </p:sp>
    </p:spTree>
    <p:extLst>
      <p:ext uri="{BB962C8B-B14F-4D97-AF65-F5344CB8AC3E}">
        <p14:creationId xmlns:p14="http://schemas.microsoft.com/office/powerpoint/2010/main" val="1751568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Fast foody uzależniają tak jak narkotyki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Naukowcy uważają, że to jedne z pierwszych badań, które mogą sugerować reakcje mózgu na fast foody takie same jak w przypadku narkotyków. – </a:t>
            </a:r>
            <a:r>
              <a:rPr lang="pl-PL" b="1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Jest to najlepszy dowód na to, że otyłość i uzależnienie od narkotyków ma tę samą podstawę</a:t>
            </a:r>
            <a:r>
              <a:rPr lang="pl-PL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 – mówi Paul Johnson, współpracujący z doktorem Kennym.</a:t>
            </a: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969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57475" y="571500"/>
            <a:ext cx="6877050" cy="57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208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g.g.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0639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/>
              <a:t>Aby prowadzić zdrowy tryb Życia należy dbać o: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-aktywność fizyczną</a:t>
            </a:r>
            <a:br>
              <a:rPr lang="pl-PL" sz="2400" dirty="0" smtClean="0"/>
            </a:br>
            <a:r>
              <a:rPr lang="pl-PL" sz="2400" dirty="0" smtClean="0"/>
              <a:t>-zdrowie psychiczne</a:t>
            </a:r>
            <a:r>
              <a:rPr lang="pl-PL" sz="2400" dirty="0"/>
              <a:t> </a:t>
            </a:r>
            <a:r>
              <a:rPr lang="pl-PL" sz="2400" dirty="0" smtClean="0"/>
              <a:t>i odpoczynek</a:t>
            </a:r>
            <a:br>
              <a:rPr lang="pl-PL" sz="2400" dirty="0" smtClean="0"/>
            </a:br>
            <a:r>
              <a:rPr lang="pl-PL" sz="2400" dirty="0" smtClean="0"/>
              <a:t>-odpowiednie Żywienie i                           zrównoważoną dietę</a:t>
            </a:r>
            <a:br>
              <a:rPr lang="pl-PL" sz="2400" dirty="0" smtClean="0"/>
            </a:br>
            <a:r>
              <a:rPr lang="pl-PL" sz="2400" dirty="0" smtClean="0"/>
              <a:t>-brak używek i fast food’ów</a:t>
            </a:r>
            <a:br>
              <a:rPr lang="pl-PL" sz="2400" dirty="0" smtClean="0"/>
            </a:br>
            <a:r>
              <a:rPr lang="pl-PL" sz="2400" dirty="0" smtClean="0"/>
              <a:t/>
            </a:r>
            <a:br>
              <a:rPr lang="pl-PL" sz="2400" dirty="0" smtClean="0"/>
            </a:br>
            <a:endParaRPr lang="pl-PL" sz="2400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552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Aktywność fizyczna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Aktywność fizyczna jest bardzo ważna. Powinniśmy pamiętać o tym, by odpowiednio trenować nasze ciało. Nie oznacza to jednak, że musimy od razu zostać zawodowymi sportowcami. Wystarczą codzienne czynności takie jak spacer, odkurzanie, plewienie ogródka bądź koszenie trawy. </a:t>
            </a:r>
            <a:r>
              <a:rPr lang="pl-PL" dirty="0"/>
              <a:t> </a:t>
            </a:r>
            <a:r>
              <a:rPr lang="pl-PL" dirty="0" smtClean="0"/>
              <a:t>Trzeba przyznać, że zimą trudniej o niektóre z tych rzeczy ze względu na niskie temperatury.  Dlatego właśnie specjaliści zalecają jeżdżenie na basen bądź trening jakiegoś sportu w zamkniętych pomieszczeniach zimą.  Natomiast podczas cieplejszych pór roku powinniśmy spędzać jak najwięcej czasu na zewnątrz.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8272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Zdrowie psychiczne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Zdrowie psychiczne </a:t>
            </a:r>
            <a:r>
              <a:rPr lang="pl-PL" dirty="0"/>
              <a:t>określa </a:t>
            </a:r>
            <a:r>
              <a:rPr lang="pl-PL" dirty="0" smtClean="0"/>
              <a:t>się </a:t>
            </a:r>
            <a:r>
              <a:rPr lang="pl-PL" dirty="0"/>
              <a:t>jako pełny dobrostan fizyczny, psychiczny i społeczny </a:t>
            </a:r>
            <a:r>
              <a:rPr lang="pl-PL" dirty="0" smtClean="0"/>
              <a:t>człowieka.</a:t>
            </a:r>
            <a:r>
              <a:rPr lang="pl-PL" dirty="0"/>
              <a:t> </a:t>
            </a:r>
            <a:r>
              <a:rPr lang="pl-PL" dirty="0" smtClean="0"/>
              <a:t>Tak, jak aktywność fizyczna jest szczególnie ważne. </a:t>
            </a:r>
            <a:r>
              <a:rPr lang="pl-PL" dirty="0"/>
              <a:t> </a:t>
            </a:r>
            <a:r>
              <a:rPr lang="pl-PL" dirty="0" smtClean="0"/>
              <a:t>Powinniśmy pamiętać o odpowiednim wypoczynku i relaksacji. </a:t>
            </a:r>
            <a:r>
              <a:rPr lang="pl-PL" dirty="0"/>
              <a:t> </a:t>
            </a:r>
            <a:r>
              <a:rPr lang="pl-PL" dirty="0" smtClean="0"/>
              <a:t>Natomiast jeśli będziemy czuć się źle przez ponad dwa tygodnie, trzeba niezwłocznie udać się do specjalisty.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4533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żywienie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Zdrowe odżywianie – sposób odżywiania, polegający na przyjmowaniu substancji korzystnych dla zdrowia w celu zapewnienia lub poprawy zdrowia. Istotne jest zmniejszenie ryzyka wystąpienia chorób takich jak otyłość, nowotwory, choroby serca.</a:t>
            </a:r>
          </a:p>
        </p:txBody>
      </p:sp>
    </p:spTree>
    <p:extLst>
      <p:ext uri="{BB962C8B-B14F-4D97-AF65-F5344CB8AC3E}">
        <p14:creationId xmlns:p14="http://schemas.microsoft.com/office/powerpoint/2010/main" val="1336223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3600" dirty="0"/>
              <a:t>Zasady prawidłowego żywienia, według polskiego Instytutu Żywności i </a:t>
            </a:r>
            <a:r>
              <a:rPr lang="pl-PL" sz="3600" dirty="0" smtClean="0"/>
              <a:t>Żywienia:</a:t>
            </a:r>
            <a:r>
              <a:rPr lang="pl-PL" sz="3600" dirty="0"/>
              <a:t/>
            </a:r>
            <a:br>
              <a:rPr lang="pl-PL" sz="3600" dirty="0"/>
            </a:br>
            <a:r>
              <a:rPr lang="pl-PL" sz="3600" dirty="0"/>
              <a:t/>
            </a:r>
            <a:br>
              <a:rPr lang="pl-PL" sz="3600" dirty="0"/>
            </a:br>
            <a:endParaRPr lang="pl-PL" sz="3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l-PL" dirty="0"/>
          </a:p>
          <a:p>
            <a:r>
              <a:rPr lang="pl-PL" dirty="0"/>
              <a:t>Spożywać posiłki regularnie (4-5 posiłków co 3-4 godziny).</a:t>
            </a:r>
          </a:p>
          <a:p>
            <a:r>
              <a:rPr lang="pl-PL" dirty="0"/>
              <a:t>Spożywać warzywa i owoce jak najczęściej, około połowy tego, co się je. Należy spożywać je w proporcji ¾ warzyw na ¼ owoców.</a:t>
            </a:r>
          </a:p>
          <a:p>
            <a:r>
              <a:rPr lang="pl-PL" dirty="0"/>
              <a:t>Spożywać produkty zbożowe, szczególnie pełnoziarniste.</a:t>
            </a:r>
          </a:p>
          <a:p>
            <a:r>
              <a:rPr lang="pl-PL" dirty="0"/>
              <a:t>Codziennie wypijać przynajmniej dwie duże szklanki mleka, </a:t>
            </a:r>
            <a:r>
              <a:rPr lang="pl-PL" dirty="0" smtClean="0"/>
              <a:t>jogurtu</a:t>
            </a:r>
            <a:r>
              <a:rPr lang="pl-PL" dirty="0"/>
              <a:t> </a:t>
            </a:r>
            <a:r>
              <a:rPr lang="pl-PL" dirty="0" smtClean="0"/>
              <a:t>lub</a:t>
            </a:r>
            <a:r>
              <a:rPr lang="pl-PL" dirty="0"/>
              <a:t> kefiru, co częściowo można zastąpić serem.</a:t>
            </a:r>
          </a:p>
          <a:p>
            <a:r>
              <a:rPr lang="pl-PL" dirty="0"/>
              <a:t>Ograniczyć spożycie mięsa (zwłaszcza czerwonego i przetworzonych produktów, &lt;0,5 kg/tydzień). Zastąpić mięso rybami, warzywami strączkowymi i jajami.</a:t>
            </a:r>
          </a:p>
          <a:p>
            <a:r>
              <a:rPr lang="pl-PL" dirty="0"/>
              <a:t>Ograniczyć spożycie tłuszczu zwierzęcego, zastąpić go olejami roślinnymi.</a:t>
            </a:r>
          </a:p>
          <a:p>
            <a:r>
              <a:rPr lang="pl-PL" dirty="0"/>
              <a:t>Unikać spożywania cukru i </a:t>
            </a:r>
            <a:r>
              <a:rPr lang="pl-PL" dirty="0" smtClean="0"/>
              <a:t>słodyczy, zastąpić </a:t>
            </a:r>
            <a:r>
              <a:rPr lang="pl-PL" dirty="0"/>
              <a:t>je owocami i </a:t>
            </a:r>
            <a:r>
              <a:rPr lang="pl-PL" dirty="0" smtClean="0"/>
              <a:t>orzechami</a:t>
            </a:r>
            <a:r>
              <a:rPr lang="pl-PL" dirty="0"/>
              <a:t>.</a:t>
            </a:r>
          </a:p>
          <a:p>
            <a:r>
              <a:rPr lang="pl-PL" dirty="0"/>
              <a:t>Unikać dosalania potraw i produktów o dużej zawartości soli. Zastąpić sól ziołami.</a:t>
            </a:r>
          </a:p>
          <a:p>
            <a:r>
              <a:rPr lang="pl-PL" dirty="0"/>
              <a:t>Wypijać przynajmniej 1,5 l wody dziennie.</a:t>
            </a:r>
          </a:p>
          <a:p>
            <a:r>
              <a:rPr lang="pl-PL" dirty="0"/>
              <a:t>Unikać </a:t>
            </a:r>
            <a:r>
              <a:rPr lang="pl-PL" dirty="0" smtClean="0"/>
              <a:t>alkoholu.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63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Stop uŻywkom!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 szkodliwości używek i fast </a:t>
            </a:r>
            <a:r>
              <a:rPr lang="pl-PL" dirty="0" smtClean="0"/>
              <a:t>food’ów </a:t>
            </a:r>
            <a:r>
              <a:rPr lang="pl-PL" dirty="0"/>
              <a:t>nie trzeba dziś już chyba nikogo przekonywać. Doskonale zdajemy sobie sprawę z ich negatywnego wpływu na kondycję naszego organizmu. A jednak wciąż po nie sięgamy, lekceważąc przestrogi lekarzy i dietetyków. </a:t>
            </a:r>
            <a:r>
              <a:rPr lang="pl-PL" dirty="0" smtClean="0"/>
              <a:t> Ale </a:t>
            </a:r>
            <a:r>
              <a:rPr lang="pl-PL" dirty="0"/>
              <a:t>czy zastanawiamy się na co dzień, jak ów zjedzony w pośpiechu hamburger czy wypita na imprezie butelka wina wpłynie na zdrowie naszej skóry?</a:t>
            </a:r>
          </a:p>
          <a:p>
            <a:r>
              <a:rPr lang="pl-PL" dirty="0" smtClean="0"/>
              <a:t>Każde </a:t>
            </a:r>
            <a:r>
              <a:rPr lang="pl-PL" dirty="0"/>
              <a:t>danie zawierające konserwanty, polepszacze smaku i barwniki zatruwa organizm, co odbija się oczywiście na skórze - stąd właśnie trądzik, trudno gojące się zmiany, alergie, atopia, sińce pod oczami i </a:t>
            </a:r>
            <a:r>
              <a:rPr lang="pl-PL" dirty="0" smtClean="0"/>
              <a:t>zmęczenie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03791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Fast foody niszczą obszary mózgu odpowiedzialne za pamięć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Mimo że wiemy, jak niezdrowe są fast foody, wciąż nie brakuje osób, które po nie sięgają.  Naukowcy z Uniwersytetu Macquarie w Australii  zbadali, jak żywność przetworzona wpływa nie tylko na wagę, ale również na funkcjonowanie układu nerwowego. Według badań wystarczy tydzień niezdrowego jedzenia, aby uszkodzić kluczowe obszary mózgu. </a:t>
            </a:r>
          </a:p>
        </p:txBody>
      </p:sp>
    </p:spTree>
    <p:extLst>
      <p:ext uri="{BB962C8B-B14F-4D97-AF65-F5344CB8AC3E}">
        <p14:creationId xmlns:p14="http://schemas.microsoft.com/office/powerpoint/2010/main" val="2657365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Ogromny problem współczesności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Problem otyłości i nadwagi to potężny problem, który dotyczy 10% dzieci i młodzieży na świecie. Szacuje się, że do 2025 r. będzie 177 milionów 5 – 17 latków z nadwagą oraz 91 milionów z otyłością. Najgorsze jest to, że niszczy to ich ciało, ale też umysł. </a:t>
            </a:r>
            <a:r>
              <a:rPr lang="pl-PL" dirty="0" smtClean="0"/>
              <a:t> </a:t>
            </a:r>
          </a:p>
          <a:p>
            <a:r>
              <a:rPr lang="pl-PL" dirty="0" smtClean="0"/>
              <a:t>W </a:t>
            </a:r>
            <a:r>
              <a:rPr lang="pl-PL" dirty="0"/>
              <a:t>badaniu naukowców z Uniwersytetu Macquarie ustalono, że zaledwie tydzień żywienia się fast </a:t>
            </a:r>
            <a:r>
              <a:rPr lang="pl-PL" dirty="0" smtClean="0"/>
              <a:t>foodem </a:t>
            </a:r>
            <a:r>
              <a:rPr lang="pl-PL" dirty="0"/>
              <a:t>wystarczy, by uszkodzić hipokamp, inaczej „serce mózgu”. </a:t>
            </a:r>
          </a:p>
        </p:txBody>
      </p:sp>
    </p:spTree>
    <p:extLst>
      <p:ext uri="{BB962C8B-B14F-4D97-AF65-F5344CB8AC3E}">
        <p14:creationId xmlns:p14="http://schemas.microsoft.com/office/powerpoint/2010/main" val="3641124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Znaczek</Template>
  <TotalTime>48</TotalTime>
  <Words>492</Words>
  <Application>Microsoft Office PowerPoint</Application>
  <PresentationFormat>Panoramiczny</PresentationFormat>
  <Paragraphs>42</Paragraphs>
  <Slides>14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Zasady zdrowego i bezpiecznego trybu Życia</vt:lpstr>
      <vt:lpstr>Aby prowadzić zdrowy tryb Życia należy dbać o:  -aktywność fizyczną -zdrowie psychiczne i odpoczynek -odpowiednie Żywienie i                           zrównoważoną dietę -brak używek i fast food’ów  </vt:lpstr>
      <vt:lpstr>Aktywność fizyczna</vt:lpstr>
      <vt:lpstr>Zdrowie psychiczne</vt:lpstr>
      <vt:lpstr>żywienie</vt:lpstr>
      <vt:lpstr>Zasady prawidłowego żywienia, według polskiego Instytutu Żywności i Żywienia:  </vt:lpstr>
      <vt:lpstr>Stop uŻywkom!</vt:lpstr>
      <vt:lpstr>Fast foody niszczą obszary mózgu odpowiedzialne za pamięć</vt:lpstr>
      <vt:lpstr>Ogromny problem współczesności</vt:lpstr>
      <vt:lpstr> </vt:lpstr>
      <vt:lpstr>Kalorie – więcej nie znaczy gorzej</vt:lpstr>
      <vt:lpstr>Fast foody uzależniają tak jak narkotyki</vt:lpstr>
      <vt:lpstr>Prezentacja programu PowerPoint</vt:lpstr>
      <vt:lpstr>g.g.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Zasady zdrowego i bezpiecznego trybu Życia</dc:title>
  <dc:creator>Student</dc:creator>
  <cp:lastModifiedBy>NauczycielA3</cp:lastModifiedBy>
  <cp:revision>6</cp:revision>
  <dcterms:created xsi:type="dcterms:W3CDTF">2021-05-20T07:38:19Z</dcterms:created>
  <dcterms:modified xsi:type="dcterms:W3CDTF">2023-04-05T16:08:34Z</dcterms:modified>
</cp:coreProperties>
</file>