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2408131" y="1306700"/>
            <a:ext cx="73757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ZASADY ZDROWEGO </a:t>
            </a:r>
            <a:endParaRPr lang="pl-PL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801579" y="2230030"/>
            <a:ext cx="3786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</a:t>
            </a:r>
            <a:endParaRPr lang="pl-PL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395841" y="2967335"/>
            <a:ext cx="94003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BEZPIECZNEGO STYLU ŻYCIA</a:t>
            </a:r>
            <a:endParaRPr lang="pl-PL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56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971" y="2972166"/>
            <a:ext cx="3487398" cy="3106422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64069" y="428042"/>
            <a:ext cx="8610600" cy="1293028"/>
          </a:xfrm>
        </p:spPr>
        <p:txBody>
          <a:bodyPr/>
          <a:lstStyle/>
          <a:p>
            <a:r>
              <a:rPr lang="pl-PL" dirty="0"/>
              <a:t>Obowiązkowe wyposażenie roweru: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7975" y="1497414"/>
            <a:ext cx="10820400" cy="4024125"/>
          </a:xfrm>
        </p:spPr>
        <p:txBody>
          <a:bodyPr/>
          <a:lstStyle/>
          <a:p>
            <a:r>
              <a:rPr lang="pl-PL" dirty="0"/>
              <a:t>Światło pozycyjne z przodu białe lub żółte selektywne.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Światła pozycyjne z tyłu czerwone.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Światło odblaskowe barwy czerwonej z tyłu o kształcie innym niż trójkąt.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Co najmniej jeden skutecznie działający hamulec.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Dzwonek lub inny sygnał </a:t>
            </a:r>
            <a:r>
              <a:rPr lang="pl-PL" dirty="0" smtClean="0"/>
              <a:t>ostrzegawczy </a:t>
            </a:r>
            <a:r>
              <a:rPr lang="pl-PL" dirty="0"/>
              <a:t>o nieprzeraźliwym dźwięku. </a:t>
            </a:r>
          </a:p>
        </p:txBody>
      </p:sp>
      <p:sp>
        <p:nvSpPr>
          <p:cNvPr id="4" name="AutoShape 2" descr="Jak narysować rower? - instrukcja w obrazkach krok po krok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8825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Dzwonimy po pomoc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999- pogotowie ratunkowe </a:t>
            </a:r>
            <a:endParaRPr lang="pl-PL" sz="3600" dirty="0" smtClean="0">
              <a:solidFill>
                <a:srgbClr val="FF0000"/>
              </a:solidFill>
            </a:endParaRPr>
          </a:p>
          <a:p>
            <a:r>
              <a:rPr lang="pl-PL" sz="3600" dirty="0" smtClean="0">
                <a:solidFill>
                  <a:srgbClr val="FF0000"/>
                </a:solidFill>
              </a:rPr>
              <a:t>998- </a:t>
            </a:r>
            <a:r>
              <a:rPr lang="pl-PL" sz="3600" dirty="0">
                <a:solidFill>
                  <a:srgbClr val="FF0000"/>
                </a:solidFill>
              </a:rPr>
              <a:t>straż </a:t>
            </a:r>
            <a:r>
              <a:rPr lang="pl-PL" sz="3600" dirty="0" smtClean="0">
                <a:solidFill>
                  <a:srgbClr val="FF0000"/>
                </a:solidFill>
              </a:rPr>
              <a:t>pożarna</a:t>
            </a:r>
          </a:p>
          <a:p>
            <a:r>
              <a:rPr lang="pl-PL" sz="3600" dirty="0" smtClean="0">
                <a:solidFill>
                  <a:srgbClr val="FF0000"/>
                </a:solidFill>
              </a:rPr>
              <a:t> </a:t>
            </a:r>
            <a:r>
              <a:rPr lang="pl-PL" sz="3600" dirty="0">
                <a:solidFill>
                  <a:srgbClr val="FF0000"/>
                </a:solidFill>
              </a:rPr>
              <a:t>997- policja </a:t>
            </a:r>
            <a:endParaRPr lang="pl-PL" sz="3600" dirty="0" smtClean="0">
              <a:solidFill>
                <a:srgbClr val="FF0000"/>
              </a:solidFill>
            </a:endParaRPr>
          </a:p>
          <a:p>
            <a:r>
              <a:rPr lang="pl-PL" sz="3600" dirty="0" smtClean="0">
                <a:solidFill>
                  <a:srgbClr val="FF0000"/>
                </a:solidFill>
              </a:rPr>
              <a:t>112- </a:t>
            </a:r>
            <a:r>
              <a:rPr lang="pl-PL" sz="3600" dirty="0">
                <a:solidFill>
                  <a:srgbClr val="FF0000"/>
                </a:solidFill>
              </a:rPr>
              <a:t>centrum powiadomienia ratunkowego</a:t>
            </a:r>
          </a:p>
        </p:txBody>
      </p:sp>
      <p:sp>
        <p:nvSpPr>
          <p:cNvPr id="4" name="AutoShape 2" descr="Grafika wektorowa Policjant, obrazy wektorowe, Policjant ilustracje i  kliparty"/>
          <p:cNvSpPr>
            <a:spLocks noChangeAspect="1" noChangeArrowheads="1"/>
          </p:cNvSpPr>
          <p:nvPr/>
        </p:nvSpPr>
        <p:spPr bwMode="auto">
          <a:xfrm>
            <a:off x="1301201" y="4974075"/>
            <a:ext cx="1095157" cy="109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201" y="4808320"/>
            <a:ext cx="1011075" cy="1728233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75" y="4600875"/>
            <a:ext cx="2143125" cy="214312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38" y="4577061"/>
            <a:ext cx="16002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10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Niebezpieczeństwa czyhające w sieci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/>
              <a:t>Niebezpieczne </a:t>
            </a:r>
            <a:r>
              <a:rPr lang="pl-PL" sz="1800" dirty="0" smtClean="0"/>
              <a:t>kontakty- chodzi </a:t>
            </a:r>
            <a:r>
              <a:rPr lang="pl-PL" sz="1800" dirty="0"/>
              <a:t>tu o niebezpieczne osoby, na które mogą natknąć się nie tylko dzieci, ale nawet osoby pełnoletnie, czego dowodem są informacje od czasu do czasu pojawiające się w mediach.</a:t>
            </a:r>
          </a:p>
          <a:p>
            <a:r>
              <a:rPr lang="pl-PL" sz="1800" dirty="0" smtClean="0"/>
              <a:t>Cyberprzemoc-</a:t>
            </a:r>
            <a:r>
              <a:rPr lang="pl-PL" sz="1800" dirty="0"/>
              <a:t>stosowanie przemocy poprzez: prześladowanie, zastraszanie, nękanie, wyśmiewanie innych osób z wykorzystaniem Internetu i narzędzi typu elektronicznego takich jak: SMS, e-mail, witryny internetowe, fora dyskusyjne w internecie, portale społecznościowe i inne</a:t>
            </a:r>
            <a:r>
              <a:rPr lang="pl-PL" sz="1800" dirty="0" smtClean="0"/>
              <a:t>.</a:t>
            </a:r>
            <a:endParaRPr lang="pl-PL" sz="1800" dirty="0"/>
          </a:p>
          <a:p>
            <a:r>
              <a:rPr lang="pl-PL" sz="1800" dirty="0" smtClean="0"/>
              <a:t>Uzależnienie od internetu-  </a:t>
            </a:r>
            <a:r>
              <a:rPr lang="pl-PL" sz="1800" dirty="0"/>
              <a:t>u</a:t>
            </a:r>
            <a:r>
              <a:rPr lang="pl-PL" sz="1800" dirty="0" smtClean="0"/>
              <a:t>zależnienie </a:t>
            </a:r>
            <a:r>
              <a:rPr lang="pl-PL" sz="1800" dirty="0"/>
              <a:t>od Internetu jest uzależnieniem, jak każde inne. Zdefiniowane jest ono jako kompulsywna utrata kontroli impulsów. W wyniku tego uzależnienia mogą zostać zniszczone relacje z bliskimi, obniżone oceny szkolne, czy nawet stanąć po znakiem zapytania dalsze zatrudnienie</a:t>
            </a:r>
          </a:p>
        </p:txBody>
      </p:sp>
    </p:spTree>
    <p:extLst>
      <p:ext uri="{BB962C8B-B14F-4D97-AF65-F5344CB8AC3E}">
        <p14:creationId xmlns:p14="http://schemas.microsoft.com/office/powerpoint/2010/main" val="1237712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Zasady Bezpieczeństwa w sieci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Nie udostępniaj nikomu haseł do portali społecznościowych!</a:t>
            </a:r>
          </a:p>
          <a:p>
            <a:r>
              <a:rPr lang="pl-PL" dirty="0" smtClean="0"/>
              <a:t>Nie komunikuj się z osobami których nie znasz!</a:t>
            </a:r>
          </a:p>
          <a:p>
            <a:r>
              <a:rPr lang="pl-PL" dirty="0" smtClean="0"/>
              <a:t>Korzystaj ze sprawdzonych, bezpiecznych stron!</a:t>
            </a:r>
          </a:p>
          <a:p>
            <a:r>
              <a:rPr lang="pl-PL" dirty="0" smtClean="0"/>
              <a:t>Nie wchodź ma strony dla dorosłych!</a:t>
            </a:r>
          </a:p>
          <a:p>
            <a:r>
              <a:rPr lang="pl-PL" dirty="0" smtClean="0"/>
              <a:t>Jeśli ktoś w internecie cię gnębi zgłoś to rodzicom lub zadzwoń na policje!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836" y="4258332"/>
            <a:ext cx="8439806" cy="231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176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 za uwagę!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sz="1600" dirty="0" smtClean="0">
                <a:latin typeface="Bahnschrift SemiLight" panose="020B0502040204020203" pitchFamily="34" charset="0"/>
              </a:rPr>
              <a:t>Kinga B. ucz. kl. VII (Oddział Psychiatryczny dla Dzieci i Młodzieży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709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Zdrowy styl życia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dirty="0">
                <a:latin typeface="Baskerville Old Face" panose="02020602080505020303" pitchFamily="18" charset="0"/>
              </a:rPr>
              <a:t>Zdrowy styl życia to </a:t>
            </a:r>
            <a:r>
              <a:rPr lang="pl-PL" sz="2400" b="1" dirty="0">
                <a:latin typeface="Baskerville Old Face" panose="02020602080505020303" pitchFamily="18" charset="0"/>
              </a:rPr>
              <a:t>prawidłowo zbilansowana dieta </a:t>
            </a:r>
            <a:r>
              <a:rPr lang="pl-PL" sz="2400" dirty="0">
                <a:latin typeface="Baskerville Old Face" panose="02020602080505020303" pitchFamily="18" charset="0"/>
              </a:rPr>
              <a:t>oraz </a:t>
            </a:r>
            <a:r>
              <a:rPr lang="pl-PL" sz="2400" b="1" dirty="0">
                <a:latin typeface="Baskerville Old Face" panose="02020602080505020303" pitchFamily="18" charset="0"/>
              </a:rPr>
              <a:t>aktywność fizyczna</a:t>
            </a:r>
            <a:r>
              <a:rPr lang="pl-PL" sz="2400" dirty="0">
                <a:latin typeface="Baskerville Old Face" panose="02020602080505020303" pitchFamily="18" charset="0"/>
              </a:rPr>
              <a:t>. </a:t>
            </a:r>
          </a:p>
          <a:p>
            <a:endParaRPr lang="pl-PL" sz="2400" dirty="0">
              <a:latin typeface="Baskerville Old Face" panose="02020602080505020303" pitchFamily="18" charset="0"/>
            </a:endParaRPr>
          </a:p>
          <a:p>
            <a:r>
              <a:rPr lang="pl-PL" sz="2400" dirty="0">
                <a:latin typeface="Baskerville Old Face" panose="02020602080505020303" pitchFamily="18" charset="0"/>
              </a:rPr>
              <a:t>Prawidłowo zbilansowana dieta to taka, która uwzględnia zapotrzebowanie organizmu na wszystkie ważne dla organizmu składniki odżywcze i energię. </a:t>
            </a:r>
          </a:p>
          <a:p>
            <a:endParaRPr lang="pl-PL" sz="2400" dirty="0">
              <a:latin typeface="Baskerville Old Face" panose="02020602080505020303" pitchFamily="18" charset="0"/>
            </a:endParaRPr>
          </a:p>
          <a:p>
            <a:r>
              <a:rPr lang="pl-PL" sz="2400" dirty="0">
                <a:latin typeface="Baskerville Old Face" panose="02020602080505020303" pitchFamily="18" charset="0"/>
              </a:rPr>
              <a:t>Zdrowe i racjonalne odżywianie jest bardzo ważne od pierwszych chwil naszego życia aż do wieku podeszłego.</a:t>
            </a:r>
          </a:p>
          <a:p>
            <a:endParaRPr lang="pl-PL" sz="2400" dirty="0">
              <a:latin typeface="Baskerville Old Face" panose="02020602080505020303" pitchFamily="18" charset="0"/>
            </a:endParaRPr>
          </a:p>
          <a:p>
            <a:r>
              <a:rPr lang="pl-PL" sz="2400" dirty="0">
                <a:latin typeface="Baskerville Old Face" panose="02020602080505020303" pitchFamily="18" charset="0"/>
              </a:rPr>
              <a:t>Od tego jak i czym się żywimy zależy nasze późniejsze zdrowie i problemy z różnymi rodzajami chorób.</a:t>
            </a:r>
            <a:endParaRPr lang="pl-PL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1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dietetyka?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pl-PL" dirty="0">
                <a:latin typeface="Baskerville Old Face" panose="02020602080505020303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zasadami żywienia człowieka zdrowego i chorego </a:t>
            </a:r>
          </a:p>
          <a:p>
            <a:r>
              <a:rPr lang="pl-PL" dirty="0">
                <a:latin typeface="Baskerville Old Face" panose="02020602080505020303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ocenami stanu odżywienia </a:t>
            </a:r>
          </a:p>
          <a:p>
            <a:r>
              <a:rPr lang="pl-PL" dirty="0">
                <a:latin typeface="Baskerville Old Face" panose="02020602080505020303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ocenami wzajemnego wpływu farmakoterapii i żywienia </a:t>
            </a:r>
          </a:p>
          <a:p>
            <a:r>
              <a:rPr lang="pl-PL" dirty="0">
                <a:latin typeface="Baskerville Old Face" panose="02020602080505020303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zapobieganiu chorobom zależnym od żywienia </a:t>
            </a:r>
          </a:p>
          <a:p>
            <a:r>
              <a:rPr lang="pl-PL" dirty="0">
                <a:latin typeface="Baskerville Old Face" panose="02020602080505020303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prowadzeniem edukacji żywieniowej</a:t>
            </a:r>
          </a:p>
          <a:p>
            <a:r>
              <a:rPr lang="pl-PL" dirty="0">
                <a:latin typeface="Baskerville Old Face" panose="02020602080505020303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psychologią żywienia</a:t>
            </a:r>
          </a:p>
          <a:p>
            <a:r>
              <a:rPr lang="pl-PL" dirty="0">
                <a:latin typeface="Baskerville Old Face" panose="02020602080505020303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kontrolowaniem jakości produktów żywnościowych i warunków ich przechowywania </a:t>
            </a:r>
          </a:p>
          <a:p>
            <a:r>
              <a:rPr lang="pl-PL" dirty="0">
                <a:latin typeface="Baskerville Old Face" panose="02020602080505020303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technologiami gastronomicznymi</a:t>
            </a:r>
          </a:p>
          <a:p>
            <a:r>
              <a:rPr lang="pl-PL" dirty="0">
                <a:latin typeface="Baskerville Old Face" panose="02020602080505020303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biochemicznymi podstawami żywienia </a:t>
            </a:r>
          </a:p>
          <a:p>
            <a:r>
              <a:rPr lang="pl-PL" dirty="0">
                <a:latin typeface="Baskerville Old Face" panose="02020602080505020303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technologiami gastronomicznymi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28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92668" y="211148"/>
            <a:ext cx="3907221" cy="1080186"/>
          </a:xfrm>
        </p:spPr>
        <p:txBody>
          <a:bodyPr/>
          <a:lstStyle/>
          <a:p>
            <a:r>
              <a:rPr lang="pl-PL" dirty="0" smtClean="0"/>
              <a:t>Dieta – pojęcie 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44061" y="1831427"/>
            <a:ext cx="7133897" cy="4012325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Dieta – sposób odżywiania. Potocznie używane nieprawidłowo, w stosunku do diet odchudzających. Termin dieta, stosowany w nauce o żywieniu człowieka ma różne znaczenia. Ogólnie wyróżnia się 4 rodzaje diet</a:t>
            </a:r>
            <a:r>
              <a:rPr lang="pl-PL" dirty="0" smtClean="0"/>
              <a:t>:</a:t>
            </a:r>
          </a:p>
          <a:p>
            <a:r>
              <a:rPr lang="pl-PL" dirty="0" smtClean="0"/>
              <a:t>*dieta </a:t>
            </a:r>
            <a:r>
              <a:rPr lang="pl-PL" dirty="0"/>
              <a:t>zwyczajowa (naturalna) – powszechny w danej społeczności sposób odżywiania się. W medycynie dietę tego rodzaju nazywa się dietą podstawową.</a:t>
            </a:r>
          </a:p>
          <a:p>
            <a:r>
              <a:rPr lang="pl-PL" dirty="0" smtClean="0"/>
              <a:t>*dieta </a:t>
            </a:r>
            <a:r>
              <a:rPr lang="pl-PL" dirty="0"/>
              <a:t>alternatywna – przyjęty w sposób świadomy sposób odżywiania się mający na celu rezygnację ze stosowania niektórych pokarmów i metod ich przygotowania (np. wegetarianizm). Do diet alternatywnych zalicza się również diety eliminacyjne.</a:t>
            </a:r>
          </a:p>
          <a:p>
            <a:r>
              <a:rPr lang="pl-PL" dirty="0" smtClean="0"/>
              <a:t>*dieta </a:t>
            </a:r>
            <a:r>
              <a:rPr lang="pl-PL" dirty="0"/>
              <a:t>lecznicza, dieta terapeutyczna – żywienie, w którym z przyczyn zdrowotnych zmodyfikowano podaż składników energetycznych i substancji odżywczych. Diety tego rodzaju są niezbilansowane w stosunku do potrzeb żywieniowych zdrowego człowieka ale ich okresowe stosowanie ma uzasadnienie terapeutyczne. W medycynie pod nazwą dieta rozumie się dietę leczniczą.</a:t>
            </a:r>
          </a:p>
          <a:p>
            <a:r>
              <a:rPr lang="pl-PL" dirty="0" smtClean="0"/>
              <a:t>*dieta </a:t>
            </a:r>
            <a:r>
              <a:rPr lang="pl-PL" dirty="0"/>
              <a:t>doświadczalna – specjalnie skomponowane pożywienie wykorzystywane w badaniach żywieniowych, które mogą być prowadzone na zwierzętach laboratoryjnych lub ludziach.</a:t>
            </a:r>
          </a:p>
          <a:p>
            <a:endParaRPr lang="pl-PL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051" y="1680217"/>
            <a:ext cx="4362949" cy="392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7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ZaBurzenia odżywiania- choroby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i="1" dirty="0" smtClean="0"/>
              <a:t>Anoreksja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r>
              <a:rPr lang="pl-PL" sz="1800" dirty="0" smtClean="0"/>
              <a:t>Anoreksja - inaczej </a:t>
            </a:r>
            <a:r>
              <a:rPr lang="pl-PL" sz="1800" dirty="0"/>
              <a:t>jadłowstręt psychiczny, jest zespołem chorobowym, który przejawia się świadomym ograniczaniem przyjmowania pokarmów i zmniejszaniem kaloryczności posiłków, co prowadzi do znaczącego spadku masy ciała i wychudzenia.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i="1" dirty="0" smtClean="0"/>
              <a:t>Bulimia </a:t>
            </a:r>
            <a:endParaRPr lang="pl-PL" i="1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16"/>
          </p:nvPr>
        </p:nvSpPr>
        <p:spPr/>
        <p:txBody>
          <a:bodyPr>
            <a:noAutofit/>
          </a:bodyPr>
          <a:lstStyle/>
          <a:p>
            <a:r>
              <a:rPr lang="pl-PL" sz="1800" dirty="0"/>
              <a:t>Bulimia – zaburzenie odżywiania charakteryzujące się napadami objadania się, po których występują zachowania kompensacyjne. Do najczęstszych zachowań należą: wywoływanie wymiotów, głodówki, użycie diuretyków, środków przeczyszczających, wykonywanie lewatyw, nadmierne ćwiczenia fizyczne.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i="1" dirty="0" smtClean="0"/>
              <a:t>Ortoreksja</a:t>
            </a:r>
            <a:endParaRPr lang="pl-PL" i="1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r>
              <a:rPr lang="pl-PL" sz="1800" dirty="0" smtClean="0"/>
              <a:t>Ortoreksja </a:t>
            </a:r>
            <a:r>
              <a:rPr lang="pl-PL" sz="1800" dirty="0"/>
              <a:t>- chorobliwe dążenie do spożywania produktów wyłącznie zdrowych. Chory może odmówić przyjmowania pokarmów po określonej obróbce termicznej (np. smażonych). Kupowanie i przygotowywanie posiłków zajmuje mu dużo czasu, odstępstwo od tej praktyki powoduje natomiast ogromne poczucie winy.  </a:t>
            </a:r>
          </a:p>
        </p:txBody>
      </p:sp>
    </p:spTree>
    <p:extLst>
      <p:ext uri="{BB962C8B-B14F-4D97-AF65-F5344CB8AC3E}">
        <p14:creationId xmlns:p14="http://schemas.microsoft.com/office/powerpoint/2010/main" val="3234260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być bezpiecznym w ruchu drogowym?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Zasada ruchu prawostronnego.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Zasada ostrożności- każdy uczestnik ruchu i wszystkie osoby znajdujące się na drodze są zobowiązane zachować ostrożność, tzn. unikać wszelkiego działania, które mogłoby spowodować zagrożenie bezpieczeństwa ruchu drogowego.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Zasada szczególnej ostrożności- kierujący pojazdem powinien zwiększyć uwagę oraz dostosować swoje zachowanie do sytuacji i warunków na drodze tak, aby mógł szybko reagować, np. zmniejszyć prędkość lub się zatrzymać.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Zasada ograniczonego zaufania- poruszając się po drodze , wierzymy innym uczestnikiem ruchu drogowego , chyba że ich zachowanie wskazuje na to, że nie będą przestrzegać przepisów ruchu drogowego.</a:t>
            </a:r>
          </a:p>
        </p:txBody>
      </p:sp>
    </p:spTree>
    <p:extLst>
      <p:ext uri="{BB962C8B-B14F-4D97-AF65-F5344CB8AC3E}">
        <p14:creationId xmlns:p14="http://schemas.microsoft.com/office/powerpoint/2010/main" val="91689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Uczestnicy ruchu drogowego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Pieszy- osoba poruszająca się pieszo, prowadząca rower, motorower, motocykl lub wózek dziecięcy, także osoba na wózku inwalidzkim. </a:t>
            </a:r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Pasażer- osoba znajdująca się w pojeździe, na przykład w samochodzie, autobusie, tramwaju.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Kierowca- osoba uprawniona do kierowania pojazdem silnikowym.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Kierujący- to osoba która kieruje pojazdem lub zespołem pojazdów, a także osoba która prowadzi zorganizowaną grupę pieszych.</a:t>
            </a:r>
          </a:p>
        </p:txBody>
      </p:sp>
    </p:spTree>
    <p:extLst>
      <p:ext uri="{BB962C8B-B14F-4D97-AF65-F5344CB8AC3E}">
        <p14:creationId xmlns:p14="http://schemas.microsoft.com/office/powerpoint/2010/main" val="528168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64373" y="1208819"/>
            <a:ext cx="8610600" cy="1653006"/>
          </a:xfrm>
        </p:spPr>
        <p:txBody>
          <a:bodyPr>
            <a:normAutofit fontScale="90000"/>
          </a:bodyPr>
          <a:lstStyle/>
          <a:p>
            <a:r>
              <a:rPr lang="pl-PL" i="1" dirty="0"/>
              <a:t>Bezpieczne przejście przez jezdnię. </a:t>
            </a:r>
            <a:br>
              <a:rPr lang="pl-PL" i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71600" y="217354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/>
              <a:t>Najpierw spójrz w lewo, później w prawo i znów w lewo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pic>
        <p:nvPicPr>
          <p:cNvPr id="4" name="Picture 2" descr="KARTA ROWEROWA PRZEPISY O RUCHU PIESZYCH - PDF Darmowe pobieran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941" y="2820564"/>
            <a:ext cx="4268569" cy="325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751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i="1" dirty="0" smtClean="0"/>
              <a:t>Wymijanie</a:t>
            </a:r>
            <a:endParaRPr lang="pl-PL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pl-PL" sz="2000" dirty="0"/>
              <a:t>Wymijanie jest to przejeżdżanie obok uczestnika ruchu drogowego poruszającego się w przeciwnym kierunku 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i="1" dirty="0" smtClean="0"/>
              <a:t>Omijanie </a:t>
            </a:r>
            <a:endParaRPr lang="pl-PL" i="1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Omijanie jest to przejeżdżanie obok nieporuszającego się uczestnika ruchu drogowego lub przeszkody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i="1" dirty="0" smtClean="0"/>
              <a:t>Wyprzedzanie</a:t>
            </a:r>
            <a:endParaRPr lang="pl-PL" i="1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Wyprzedzanie jest to przejeżdżanie obok uczestnika ruchu drogowego poruszającego się w tym samym kierunku</a:t>
            </a:r>
          </a:p>
        </p:txBody>
      </p:sp>
    </p:spTree>
    <p:extLst>
      <p:ext uri="{BB962C8B-B14F-4D97-AF65-F5344CB8AC3E}">
        <p14:creationId xmlns:p14="http://schemas.microsoft.com/office/powerpoint/2010/main" val="1609450314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TM04033937[[fn=Para]]</Template>
  <TotalTime>55</TotalTime>
  <Words>798</Words>
  <Application>Microsoft Office PowerPoint</Application>
  <PresentationFormat>Panoramiczny</PresentationFormat>
  <Paragraphs>80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Bahnschrift SemiLight</vt:lpstr>
      <vt:lpstr>Baskerville Old Face</vt:lpstr>
      <vt:lpstr>Century Gothic</vt:lpstr>
      <vt:lpstr>Helvetica Neue</vt:lpstr>
      <vt:lpstr>Para</vt:lpstr>
      <vt:lpstr>Prezentacja programu PowerPoint</vt:lpstr>
      <vt:lpstr>Zdrowy styl życia </vt:lpstr>
      <vt:lpstr>Czym jest dietetyka?</vt:lpstr>
      <vt:lpstr>Dieta – pojęcie </vt:lpstr>
      <vt:lpstr>ZaBurzenia odżywiania- choroby</vt:lpstr>
      <vt:lpstr>Jak być bezpiecznym w ruchu drogowym? </vt:lpstr>
      <vt:lpstr>Uczestnicy ruchu drogowego </vt:lpstr>
      <vt:lpstr>Bezpieczne przejście przez jezdnię.  </vt:lpstr>
      <vt:lpstr>Prezentacja programu PowerPoint</vt:lpstr>
      <vt:lpstr>Obowiązkowe wyposażenie roweru:</vt:lpstr>
      <vt:lpstr>Dzwonimy po pomoc</vt:lpstr>
      <vt:lpstr>Niebezpieczeństwa czyhające w sieci </vt:lpstr>
      <vt:lpstr>Zasady Bezpieczeństwa w sieci 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Student</dc:creator>
  <cp:lastModifiedBy>NauczycielA3</cp:lastModifiedBy>
  <cp:revision>8</cp:revision>
  <dcterms:created xsi:type="dcterms:W3CDTF">2021-05-18T06:59:06Z</dcterms:created>
  <dcterms:modified xsi:type="dcterms:W3CDTF">2023-04-05T16:08:05Z</dcterms:modified>
</cp:coreProperties>
</file>