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9" d="100"/>
          <a:sy n="89"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smtClean="0"/>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445F0578-AA1D-4EB5-AA28-790BB108CF13}" type="datetimeFigureOut">
              <a:rPr lang="pl-PL" smtClean="0"/>
              <a:t>12.02.2023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479F4B5-8571-4769-807E-02D38A90FB1D}" type="slidenum">
              <a:rPr lang="pl-PL" smtClean="0"/>
              <a:t>‹#›</a:t>
            </a:fld>
            <a:endParaRPr lang="pl-PL"/>
          </a:p>
        </p:txBody>
      </p:sp>
    </p:spTree>
    <p:extLst>
      <p:ext uri="{BB962C8B-B14F-4D97-AF65-F5344CB8AC3E}">
        <p14:creationId xmlns:p14="http://schemas.microsoft.com/office/powerpoint/2010/main" val="35667596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45F0578-AA1D-4EB5-AA28-790BB108CF13}" type="datetimeFigureOut">
              <a:rPr lang="pl-PL" smtClean="0"/>
              <a:t>12.02.2023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79F4B5-8571-4769-807E-02D38A90FB1D}" type="slidenum">
              <a:rPr lang="pl-PL" smtClean="0"/>
              <a:t>‹#›</a:t>
            </a:fld>
            <a:endParaRPr lang="pl-PL"/>
          </a:p>
        </p:txBody>
      </p:sp>
    </p:spTree>
    <p:extLst>
      <p:ext uri="{BB962C8B-B14F-4D97-AF65-F5344CB8AC3E}">
        <p14:creationId xmlns:p14="http://schemas.microsoft.com/office/powerpoint/2010/main" val="387486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45F0578-AA1D-4EB5-AA28-790BB108CF13}" type="datetimeFigureOut">
              <a:rPr lang="pl-PL" smtClean="0"/>
              <a:t>12.02.2023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79F4B5-8571-4769-807E-02D38A90FB1D}" type="slidenum">
              <a:rPr lang="pl-PL" smtClean="0"/>
              <a:t>‹#›</a:t>
            </a:fld>
            <a:endParaRPr lang="pl-PL"/>
          </a:p>
        </p:txBody>
      </p:sp>
    </p:spTree>
    <p:extLst>
      <p:ext uri="{BB962C8B-B14F-4D97-AF65-F5344CB8AC3E}">
        <p14:creationId xmlns:p14="http://schemas.microsoft.com/office/powerpoint/2010/main" val="13083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45F0578-AA1D-4EB5-AA28-790BB108CF13}" type="datetimeFigureOut">
              <a:rPr lang="pl-PL" smtClean="0"/>
              <a:t>12.02.2023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479F4B5-8571-4769-807E-02D38A90FB1D}" type="slidenum">
              <a:rPr lang="pl-PL" smtClean="0"/>
              <a:t>‹#›</a:t>
            </a:fld>
            <a:endParaRPr lang="pl-PL"/>
          </a:p>
        </p:txBody>
      </p:sp>
    </p:spTree>
    <p:extLst>
      <p:ext uri="{BB962C8B-B14F-4D97-AF65-F5344CB8AC3E}">
        <p14:creationId xmlns:p14="http://schemas.microsoft.com/office/powerpoint/2010/main" val="92937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7" name="Date Placeholder 6"/>
          <p:cNvSpPr>
            <a:spLocks noGrp="1"/>
          </p:cNvSpPr>
          <p:nvPr>
            <p:ph type="dt" sz="half" idx="10"/>
          </p:nvPr>
        </p:nvSpPr>
        <p:spPr/>
        <p:txBody>
          <a:bodyPr/>
          <a:lstStyle/>
          <a:p>
            <a:fld id="{445F0578-AA1D-4EB5-AA28-790BB108CF13}" type="datetimeFigureOut">
              <a:rPr lang="pl-PL" smtClean="0"/>
              <a:t>12.02.2023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479F4B5-8571-4769-807E-02D38A90FB1D}" type="slidenum">
              <a:rPr lang="pl-PL" smtClean="0"/>
              <a:t>‹#›</a:t>
            </a:fld>
            <a:endParaRPr lang="pl-PL"/>
          </a:p>
        </p:txBody>
      </p:sp>
    </p:spTree>
    <p:extLst>
      <p:ext uri="{BB962C8B-B14F-4D97-AF65-F5344CB8AC3E}">
        <p14:creationId xmlns:p14="http://schemas.microsoft.com/office/powerpoint/2010/main" val="4352001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Date Placeholder 7"/>
          <p:cNvSpPr>
            <a:spLocks noGrp="1"/>
          </p:cNvSpPr>
          <p:nvPr>
            <p:ph type="dt" sz="half" idx="10"/>
          </p:nvPr>
        </p:nvSpPr>
        <p:spPr/>
        <p:txBody>
          <a:bodyPr/>
          <a:lstStyle/>
          <a:p>
            <a:fld id="{445F0578-AA1D-4EB5-AA28-790BB108CF13}" type="datetimeFigureOut">
              <a:rPr lang="pl-PL" smtClean="0"/>
              <a:t>12.02.2023</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F479F4B5-8571-4769-807E-02D38A90FB1D}" type="slidenum">
              <a:rPr lang="pl-PL" smtClean="0"/>
              <a:t>‹#›</a:t>
            </a:fld>
            <a:endParaRPr lang="pl-PL"/>
          </a:p>
        </p:txBody>
      </p:sp>
    </p:spTree>
    <p:extLst>
      <p:ext uri="{BB962C8B-B14F-4D97-AF65-F5344CB8AC3E}">
        <p14:creationId xmlns:p14="http://schemas.microsoft.com/office/powerpoint/2010/main" val="64551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7" name="Date Placeholder 6"/>
          <p:cNvSpPr>
            <a:spLocks noGrp="1"/>
          </p:cNvSpPr>
          <p:nvPr>
            <p:ph type="dt" sz="half" idx="10"/>
          </p:nvPr>
        </p:nvSpPr>
        <p:spPr/>
        <p:txBody>
          <a:bodyPr/>
          <a:lstStyle/>
          <a:p>
            <a:fld id="{445F0578-AA1D-4EB5-AA28-790BB108CF13}" type="datetimeFigureOut">
              <a:rPr lang="pl-PL" smtClean="0"/>
              <a:t>12.02.2023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479F4B5-8571-4769-807E-02D38A90FB1D}" type="slidenum">
              <a:rPr lang="pl-PL" smtClean="0"/>
              <a:t>‹#›</a:t>
            </a:fld>
            <a:endParaRPr lang="pl-PL"/>
          </a:p>
        </p:txBody>
      </p:sp>
      <p:sp>
        <p:nvSpPr>
          <p:cNvPr id="10" name="Title 9"/>
          <p:cNvSpPr>
            <a:spLocks noGrp="1"/>
          </p:cNvSpPr>
          <p:nvPr>
            <p:ph type="title"/>
          </p:nvPr>
        </p:nvSpPr>
        <p:spPr/>
        <p:txBody>
          <a:bodyPr/>
          <a:lstStyle/>
          <a:p>
            <a:r>
              <a:rPr lang="pl-PL" smtClean="0"/>
              <a:t>Kliknij, aby edytować styl</a:t>
            </a:r>
            <a:endParaRPr lang="en-US" dirty="0"/>
          </a:p>
        </p:txBody>
      </p:sp>
    </p:spTree>
    <p:extLst>
      <p:ext uri="{BB962C8B-B14F-4D97-AF65-F5344CB8AC3E}">
        <p14:creationId xmlns:p14="http://schemas.microsoft.com/office/powerpoint/2010/main" val="68369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45F0578-AA1D-4EB5-AA28-790BB108CF13}" type="datetimeFigureOut">
              <a:rPr lang="pl-PL" smtClean="0"/>
              <a:t>12.02.2023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479F4B5-8571-4769-807E-02D38A90FB1D}" type="slidenum">
              <a:rPr lang="pl-PL" smtClean="0"/>
              <a:t>‹#›</a:t>
            </a:fld>
            <a:endParaRPr lang="pl-PL"/>
          </a:p>
        </p:txBody>
      </p:sp>
    </p:spTree>
    <p:extLst>
      <p:ext uri="{BB962C8B-B14F-4D97-AF65-F5344CB8AC3E}">
        <p14:creationId xmlns:p14="http://schemas.microsoft.com/office/powerpoint/2010/main" val="218175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F0578-AA1D-4EB5-AA28-790BB108CF13}" type="datetimeFigureOut">
              <a:rPr lang="pl-PL" smtClean="0"/>
              <a:t>12.02.2023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479F4B5-8571-4769-807E-02D38A90FB1D}" type="slidenum">
              <a:rPr lang="pl-PL" smtClean="0"/>
              <a:t>‹#›</a:t>
            </a:fld>
            <a:endParaRPr lang="pl-PL"/>
          </a:p>
        </p:txBody>
      </p:sp>
    </p:spTree>
    <p:extLst>
      <p:ext uri="{BB962C8B-B14F-4D97-AF65-F5344CB8AC3E}">
        <p14:creationId xmlns:p14="http://schemas.microsoft.com/office/powerpoint/2010/main" val="101018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smtClean="0"/>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9" name="Date Placeholder 8"/>
          <p:cNvSpPr>
            <a:spLocks noGrp="1"/>
          </p:cNvSpPr>
          <p:nvPr>
            <p:ph type="dt" sz="half" idx="10"/>
          </p:nvPr>
        </p:nvSpPr>
        <p:spPr/>
        <p:txBody>
          <a:bodyPr/>
          <a:lstStyle/>
          <a:p>
            <a:fld id="{445F0578-AA1D-4EB5-AA28-790BB108CF13}" type="datetimeFigureOut">
              <a:rPr lang="pl-PL" smtClean="0"/>
              <a:t>12.02.2023</a:t>
            </a:fld>
            <a:endParaRPr lang="pl-P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pl-PL"/>
          </a:p>
        </p:txBody>
      </p:sp>
      <p:sp>
        <p:nvSpPr>
          <p:cNvPr id="11" name="Slide Number Placeholder 10"/>
          <p:cNvSpPr>
            <a:spLocks noGrp="1"/>
          </p:cNvSpPr>
          <p:nvPr>
            <p:ph type="sldNum" sz="quarter" idx="12"/>
          </p:nvPr>
        </p:nvSpPr>
        <p:spPr/>
        <p:txBody>
          <a:bodyPr/>
          <a:lstStyle/>
          <a:p>
            <a:fld id="{F479F4B5-8571-4769-807E-02D38A90FB1D}" type="slidenum">
              <a:rPr lang="pl-PL" smtClean="0"/>
              <a:t>‹#›</a:t>
            </a:fld>
            <a:endParaRPr lang="pl-PL"/>
          </a:p>
        </p:txBody>
      </p:sp>
    </p:spTree>
    <p:extLst>
      <p:ext uri="{BB962C8B-B14F-4D97-AF65-F5344CB8AC3E}">
        <p14:creationId xmlns:p14="http://schemas.microsoft.com/office/powerpoint/2010/main" val="115503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45F0578-AA1D-4EB5-AA28-790BB108CF13}" type="datetimeFigureOut">
              <a:rPr lang="pl-PL" smtClean="0"/>
              <a:t>12.02.2023</a:t>
            </a:fld>
            <a:endParaRPr lang="pl-P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F479F4B5-8571-4769-807E-02D38A90FB1D}" type="slidenum">
              <a:rPr lang="pl-PL" smtClean="0"/>
              <a:t>‹#›</a:t>
            </a:fld>
            <a:endParaRPr lang="pl-PL"/>
          </a:p>
        </p:txBody>
      </p:sp>
    </p:spTree>
    <p:extLst>
      <p:ext uri="{BB962C8B-B14F-4D97-AF65-F5344CB8AC3E}">
        <p14:creationId xmlns:p14="http://schemas.microsoft.com/office/powerpoint/2010/main" val="52291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45F0578-AA1D-4EB5-AA28-790BB108CF13}" type="datetimeFigureOut">
              <a:rPr lang="pl-PL" smtClean="0"/>
              <a:t>12.02.2023</a:t>
            </a:fld>
            <a:endParaRPr lang="pl-P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pl-P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479F4B5-8571-4769-807E-02D38A90FB1D}" type="slidenum">
              <a:rPr lang="pl-PL" smtClean="0"/>
              <a:t>‹#›</a:t>
            </a:fld>
            <a:endParaRPr lang="pl-PL"/>
          </a:p>
        </p:txBody>
      </p:sp>
    </p:spTree>
    <p:extLst>
      <p:ext uri="{BB962C8B-B14F-4D97-AF65-F5344CB8AC3E}">
        <p14:creationId xmlns:p14="http://schemas.microsoft.com/office/powerpoint/2010/main" val="14496408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dirty="0" smtClean="0"/>
              <a:t>Kreowanie pozytywnego systemu wartości</a:t>
            </a: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418767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empatia</a:t>
            </a:r>
            <a:endParaRPr lang="pl-PL" dirty="0"/>
          </a:p>
        </p:txBody>
      </p:sp>
      <p:sp>
        <p:nvSpPr>
          <p:cNvPr id="3" name="Symbol zastępczy zawartości 2"/>
          <p:cNvSpPr>
            <a:spLocks noGrp="1"/>
          </p:cNvSpPr>
          <p:nvPr>
            <p:ph idx="1"/>
          </p:nvPr>
        </p:nvSpPr>
        <p:spPr/>
        <p:txBody>
          <a:bodyPr/>
          <a:lstStyle/>
          <a:p>
            <a:pPr marL="0" indent="0">
              <a:buNone/>
            </a:pPr>
            <a:r>
              <a:rPr lang="pl-PL" dirty="0"/>
              <a:t>Empatia to zdolność wczucia się w sytuację, którą przeżywa druga osoba, i w emocje przez nią odczuwane. Przeciwstawia się </a:t>
            </a:r>
            <a:r>
              <a:rPr lang="pl-PL" dirty="0" err="1"/>
              <a:t>zachowaniom</a:t>
            </a:r>
            <a:r>
              <a:rPr lang="pl-PL" dirty="0"/>
              <a:t> agresywnym i pojawia, gdy mamy do czynienia z krzywdą innych. Dla ludzi jej pozbawionych kontakty międzyludzkie są znacznie utrudnione.</a:t>
            </a:r>
          </a:p>
        </p:txBody>
      </p:sp>
    </p:spTree>
    <p:extLst>
      <p:ext uri="{BB962C8B-B14F-4D97-AF65-F5344CB8AC3E}">
        <p14:creationId xmlns:p14="http://schemas.microsoft.com/office/powerpoint/2010/main" val="381482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kreatywność</a:t>
            </a:r>
            <a:endParaRPr lang="pl-PL" dirty="0"/>
          </a:p>
        </p:txBody>
      </p:sp>
      <p:sp>
        <p:nvSpPr>
          <p:cNvPr id="3" name="Symbol zastępczy zawartości 2"/>
          <p:cNvSpPr>
            <a:spLocks noGrp="1"/>
          </p:cNvSpPr>
          <p:nvPr>
            <p:ph idx="1"/>
          </p:nvPr>
        </p:nvSpPr>
        <p:spPr/>
        <p:txBody>
          <a:bodyPr/>
          <a:lstStyle/>
          <a:p>
            <a:pPr marL="0" indent="0">
              <a:buNone/>
            </a:pPr>
            <a:r>
              <a:rPr lang="pl-PL" dirty="0"/>
              <a:t>Są w Twoim otoczeniu osoby, które mają tysiąc pomysłów na minutę? Z pewnością nie narzekają one na brak kreatywności. Cecha ta pomaga w tworzeniu nowych rzeczy oraz znajdowaniu nieszablonowych rozwiązań, dlatego jest niezbędna dla artystów czy osób pracujących w branży marketingowej.</a:t>
            </a:r>
          </a:p>
        </p:txBody>
      </p:sp>
    </p:spTree>
    <p:extLst>
      <p:ext uri="{BB962C8B-B14F-4D97-AF65-F5344CB8AC3E}">
        <p14:creationId xmlns:p14="http://schemas.microsoft.com/office/powerpoint/2010/main" val="366898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8000" b="-8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lojalność</a:t>
            </a:r>
            <a:endParaRPr lang="pl-PL" dirty="0"/>
          </a:p>
        </p:txBody>
      </p:sp>
      <p:sp>
        <p:nvSpPr>
          <p:cNvPr id="3" name="Symbol zastępczy zawartości 2"/>
          <p:cNvSpPr>
            <a:spLocks noGrp="1"/>
          </p:cNvSpPr>
          <p:nvPr>
            <p:ph idx="1"/>
          </p:nvPr>
        </p:nvSpPr>
        <p:spPr/>
        <p:txBody>
          <a:bodyPr/>
          <a:lstStyle/>
          <a:p>
            <a:pPr marL="0" indent="0">
              <a:buNone/>
            </a:pPr>
            <a:r>
              <a:rPr lang="pl-PL" dirty="0"/>
              <a:t>Cecha ta jest bardzo pożądana w stosunkach międzyludzkich. Polega na traktowaniu drugiego człowieka w ten sam sposób, niezależnie od tego, czy w danym momencie znajduje się obok nas. Plotkowanie, obgadywanie i krytykowanie za czyimiś plecami są jej zaprzeczeniem. Lojalnym można być nie tylko wobec innych ludzi, ale również wobec ojczyzny, wykonywanej pracy czy obranych wartości. Z cechą tą łączą się prawość, wierność i rzetelność.</a:t>
            </a:r>
          </a:p>
        </p:txBody>
      </p:sp>
    </p:spTree>
    <p:extLst>
      <p:ext uri="{BB962C8B-B14F-4D97-AF65-F5344CB8AC3E}">
        <p14:creationId xmlns:p14="http://schemas.microsoft.com/office/powerpoint/2010/main" val="367450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35000" r="-35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odpowiedzialność</a:t>
            </a:r>
            <a:endParaRPr lang="pl-PL" dirty="0"/>
          </a:p>
        </p:txBody>
      </p:sp>
      <p:sp>
        <p:nvSpPr>
          <p:cNvPr id="3" name="Symbol zastępczy zawartości 2"/>
          <p:cNvSpPr>
            <a:spLocks noGrp="1"/>
          </p:cNvSpPr>
          <p:nvPr>
            <p:ph idx="1"/>
          </p:nvPr>
        </p:nvSpPr>
        <p:spPr/>
        <p:txBody>
          <a:bodyPr/>
          <a:lstStyle/>
          <a:p>
            <a:pPr marL="0" indent="0">
              <a:buNone/>
            </a:pPr>
            <a:r>
              <a:rPr lang="pl-PL" dirty="0"/>
              <a:t>Ciężko jest odnaleźć się w społeczeństwie, jeżeli nie ma się tej cechy charakteru. Każda decyzja, którą podejmujemy, ma wpływ na dalsze losy nie tylko nas, ale często i innych osób. Bycie odpowiedzialnym to myślenie o konsekwencjach i rezygnowanie z zachowań, które mogą przynieść negatywne skutki.</a:t>
            </a:r>
          </a:p>
        </p:txBody>
      </p:sp>
    </p:spTree>
    <p:extLst>
      <p:ext uri="{BB962C8B-B14F-4D97-AF65-F5344CB8AC3E}">
        <p14:creationId xmlns:p14="http://schemas.microsoft.com/office/powerpoint/2010/main" val="73828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77000" b="-77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opiekuńczość</a:t>
            </a:r>
            <a:endParaRPr lang="pl-PL" dirty="0"/>
          </a:p>
        </p:txBody>
      </p:sp>
      <p:sp>
        <p:nvSpPr>
          <p:cNvPr id="3" name="Symbol zastępczy zawartości 2"/>
          <p:cNvSpPr>
            <a:spLocks noGrp="1"/>
          </p:cNvSpPr>
          <p:nvPr>
            <p:ph idx="1"/>
          </p:nvPr>
        </p:nvSpPr>
        <p:spPr/>
        <p:txBody>
          <a:bodyPr/>
          <a:lstStyle/>
          <a:p>
            <a:pPr marL="0" indent="0">
              <a:buNone/>
            </a:pPr>
            <a:r>
              <a:rPr lang="pl-PL" dirty="0"/>
              <a:t>Osoby opiekuńcze są troskliwe i zorientowane na potrzeby innych. W ich towarzystwie zawsze czujemy się na miejscu i bezpieczni. Chociaż jest to zdecydowanie cecha pozytywna, w nadmiarze – nadopiekuńczość – również może być ciężka do zniesienia dla otoczenia.</a:t>
            </a:r>
          </a:p>
        </p:txBody>
      </p:sp>
    </p:spTree>
    <p:extLst>
      <p:ext uri="{BB962C8B-B14F-4D97-AF65-F5344CB8AC3E}">
        <p14:creationId xmlns:p14="http://schemas.microsoft.com/office/powerpoint/2010/main" val="257181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punktualność</a:t>
            </a:r>
            <a:endParaRPr lang="pl-PL" dirty="0"/>
          </a:p>
        </p:txBody>
      </p:sp>
      <p:sp>
        <p:nvSpPr>
          <p:cNvPr id="3" name="Symbol zastępczy zawartości 2"/>
          <p:cNvSpPr>
            <a:spLocks noGrp="1"/>
          </p:cNvSpPr>
          <p:nvPr>
            <p:ph idx="1"/>
          </p:nvPr>
        </p:nvSpPr>
        <p:spPr/>
        <p:txBody>
          <a:bodyPr/>
          <a:lstStyle/>
          <a:p>
            <a:pPr marL="0" indent="0">
              <a:buNone/>
            </a:pPr>
            <a:r>
              <a:rPr lang="pl-PL" dirty="0"/>
              <a:t>Z pewnością nieraz zdarzyło Ci się na kogoś czekać. Jak się czułeś, stojąc od dwudziestu minut w umówionym miejscu, niepewny, czy Twój znajomy w końcu się pojawi? Punktualność to cecha przydatna nie tylko w przypadku rozmów kwalifikacyjnych, ale również w kontaktach towarzyskich. Częste spóźnianie się może zostać odebrane jako brak szacunku.</a:t>
            </a:r>
          </a:p>
        </p:txBody>
      </p:sp>
    </p:spTree>
    <p:extLst>
      <p:ext uri="{BB962C8B-B14F-4D97-AF65-F5344CB8AC3E}">
        <p14:creationId xmlns:p14="http://schemas.microsoft.com/office/powerpoint/2010/main" val="160220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000" b="-4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samodzielność</a:t>
            </a:r>
            <a:endParaRPr lang="pl-PL" dirty="0"/>
          </a:p>
        </p:txBody>
      </p:sp>
      <p:sp>
        <p:nvSpPr>
          <p:cNvPr id="3" name="Symbol zastępczy zawartości 2"/>
          <p:cNvSpPr>
            <a:spLocks noGrp="1"/>
          </p:cNvSpPr>
          <p:nvPr>
            <p:ph idx="1"/>
          </p:nvPr>
        </p:nvSpPr>
        <p:spPr/>
        <p:txBody>
          <a:bodyPr/>
          <a:lstStyle/>
          <a:p>
            <a:pPr marL="0" indent="0">
              <a:buNone/>
            </a:pPr>
            <a:r>
              <a:rPr lang="pl-PL" dirty="0"/>
              <a:t>Cecha ta jest niezbędna w dorosłym życiu, w którym nie zawsze istnieje możliwość polegania na pomocy innych osób. Radzenie sobie w pojawiających się problemach wpływa pozytywnie na pewność siebie. Warto jednak pamiętać, że samodzielność nie jest tożsama z byciem „</a:t>
            </a:r>
            <a:r>
              <a:rPr lang="pl-PL" dirty="0" err="1"/>
              <a:t>zosią</a:t>
            </a:r>
            <a:r>
              <a:rPr lang="pl-PL" dirty="0"/>
              <a:t> samosią”; to także umiejętność delegowania zbyt trudnych zadań profesjonalistom.</a:t>
            </a:r>
          </a:p>
        </p:txBody>
      </p:sp>
    </p:spTree>
    <p:extLst>
      <p:ext uri="{BB962C8B-B14F-4D97-AF65-F5344CB8AC3E}">
        <p14:creationId xmlns:p14="http://schemas.microsoft.com/office/powerpoint/2010/main" val="39500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tolerancja</a:t>
            </a:r>
            <a:endParaRPr lang="pl-PL" dirty="0"/>
          </a:p>
        </p:txBody>
      </p:sp>
      <p:sp>
        <p:nvSpPr>
          <p:cNvPr id="3" name="Symbol zastępczy zawartości 2"/>
          <p:cNvSpPr>
            <a:spLocks noGrp="1"/>
          </p:cNvSpPr>
          <p:nvPr>
            <p:ph idx="1"/>
          </p:nvPr>
        </p:nvSpPr>
        <p:spPr/>
        <p:txBody>
          <a:bodyPr/>
          <a:lstStyle/>
          <a:p>
            <a:pPr marL="0" indent="0">
              <a:buNone/>
            </a:pPr>
            <a:r>
              <a:rPr lang="pl-PL" dirty="0"/>
              <a:t>O tej cesze charakteru słyszymy zadziwiająco często w ostatnich czasach. I choć zazwyczaj pojawia się w kontekście mniejszości narodowych, nie ogranicza się do nich. Tolerancja to po prostu poszanowanie cudzych uczuć, poglądów, przekonań, wiary… To także wyrozumiałość wobec wszelkich różnic występujących pomiędzy ludźmi.</a:t>
            </a:r>
          </a:p>
        </p:txBody>
      </p:sp>
    </p:spTree>
    <p:extLst>
      <p:ext uri="{BB962C8B-B14F-4D97-AF65-F5344CB8AC3E}">
        <p14:creationId xmlns:p14="http://schemas.microsoft.com/office/powerpoint/2010/main" val="21679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 odkryć swoje wartości?</a:t>
            </a:r>
            <a:endParaRPr lang="pl-PL" dirty="0"/>
          </a:p>
        </p:txBody>
      </p:sp>
      <p:sp>
        <p:nvSpPr>
          <p:cNvPr id="3" name="Symbol zastępczy zawartości 2"/>
          <p:cNvSpPr>
            <a:spLocks noGrp="1"/>
          </p:cNvSpPr>
          <p:nvPr>
            <p:ph idx="1"/>
          </p:nvPr>
        </p:nvSpPr>
        <p:spPr/>
        <p:txBody>
          <a:bodyPr/>
          <a:lstStyle/>
          <a:p>
            <a:pPr marL="0" indent="0">
              <a:buNone/>
            </a:pPr>
            <a:r>
              <a:rPr lang="pl-PL" dirty="0" smtClean="0"/>
              <a:t>Określając</a:t>
            </a:r>
            <a:r>
              <a:rPr lang="pl-PL" dirty="0"/>
              <a:t> wartości najlepiej kierować się przede wszystkim sercem, nie intelektem, który często chce się dostosować do otoczenia, spełnić czyjeś wymagania, które ty interpretujesz jako twoje. Odpowiadając intuicyjnie, tak jak czujesz na pytanie co jest twoją wartością będziesz najbliżej prawdy.</a:t>
            </a:r>
          </a:p>
          <a:p>
            <a:pPr marL="0" indent="0">
              <a:buNone/>
            </a:pPr>
            <a:endParaRPr lang="pl-PL" dirty="0"/>
          </a:p>
        </p:txBody>
      </p:sp>
    </p:spTree>
    <p:extLst>
      <p:ext uri="{BB962C8B-B14F-4D97-AF65-F5344CB8AC3E}">
        <p14:creationId xmlns:p14="http://schemas.microsoft.com/office/powerpoint/2010/main" val="253066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Potrzeby człowieka – piramida Maslowa</a:t>
            </a:r>
            <a:endParaRPr lang="pl-PL" dirty="0"/>
          </a:p>
        </p:txBody>
      </p:sp>
      <p:pic>
        <p:nvPicPr>
          <p:cNvPr id="4" name="Symbol zastępczy zawartości 3" descr="Startups, it’s time to get down off Maslow’s &lt;strong&gt;pyramid&lt;/strong&g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980" y="2638425"/>
            <a:ext cx="5720041" cy="3101975"/>
          </a:xfrm>
        </p:spPr>
      </p:pic>
    </p:spTree>
    <p:extLst>
      <p:ext uri="{BB962C8B-B14F-4D97-AF65-F5344CB8AC3E}">
        <p14:creationId xmlns:p14="http://schemas.microsoft.com/office/powerpoint/2010/main" val="64047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6000" r="-1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Czym jest system wartości?</a:t>
            </a:r>
            <a:endParaRPr lang="pl-PL" dirty="0"/>
          </a:p>
        </p:txBody>
      </p:sp>
      <p:sp>
        <p:nvSpPr>
          <p:cNvPr id="3" name="Symbol zastępczy zawartości 2"/>
          <p:cNvSpPr>
            <a:spLocks noGrp="1"/>
          </p:cNvSpPr>
          <p:nvPr>
            <p:ph idx="1"/>
          </p:nvPr>
        </p:nvSpPr>
        <p:spPr/>
        <p:txBody>
          <a:bodyPr/>
          <a:lstStyle/>
          <a:p>
            <a:pPr marL="0" indent="0">
              <a:buNone/>
            </a:pPr>
            <a:r>
              <a:rPr lang="pl-PL" dirty="0"/>
              <a:t> </a:t>
            </a:r>
            <a:r>
              <a:rPr lang="pl-PL" dirty="0" smtClean="0"/>
              <a:t>Zespół </a:t>
            </a:r>
            <a:r>
              <a:rPr lang="pl-PL" dirty="0"/>
              <a:t>wartości uporządkowany według ich stopnia ważności dla danej jednostki lub </a:t>
            </a:r>
            <a:r>
              <a:rPr lang="pl-PL" dirty="0" smtClean="0"/>
              <a:t>zbiorowości, </a:t>
            </a:r>
            <a:r>
              <a:rPr lang="pl-PL" dirty="0"/>
              <a:t>tworzący trwałą, uporządkowaną i hierarchiczną </a:t>
            </a:r>
            <a:r>
              <a:rPr lang="pl-PL" dirty="0" smtClean="0"/>
              <a:t>strukturę, </a:t>
            </a:r>
            <a:r>
              <a:rPr lang="pl-PL" dirty="0"/>
              <a:t>kształtujący się stopniowo, w miarę rozwoju i dorastania oraz doskonalony na bieżąco przez całe </a:t>
            </a:r>
            <a:r>
              <a:rPr lang="pl-PL" dirty="0" smtClean="0"/>
              <a:t>życie.</a:t>
            </a:r>
            <a:endParaRPr lang="pl-PL" dirty="0"/>
          </a:p>
        </p:txBody>
      </p:sp>
    </p:spTree>
    <p:extLst>
      <p:ext uri="{BB962C8B-B14F-4D97-AF65-F5344CB8AC3E}">
        <p14:creationId xmlns:p14="http://schemas.microsoft.com/office/powerpoint/2010/main" val="324179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5000" b="-5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Źródła</a:t>
            </a:r>
            <a:endParaRPr lang="pl-PL" dirty="0"/>
          </a:p>
        </p:txBody>
      </p:sp>
      <p:sp>
        <p:nvSpPr>
          <p:cNvPr id="3" name="Symbol zastępczy zawartości 2"/>
          <p:cNvSpPr>
            <a:spLocks noGrp="1"/>
          </p:cNvSpPr>
          <p:nvPr>
            <p:ph idx="1"/>
          </p:nvPr>
        </p:nvSpPr>
        <p:spPr/>
        <p:txBody>
          <a:bodyPr/>
          <a:lstStyle/>
          <a:p>
            <a:pPr marL="0" indent="0">
              <a:buNone/>
            </a:pPr>
            <a:r>
              <a:rPr lang="pl-PL" dirty="0" smtClean="0"/>
              <a:t>Wikipedia</a:t>
            </a:r>
          </a:p>
          <a:p>
            <a:pPr marL="0" indent="0">
              <a:buNone/>
            </a:pPr>
            <a:r>
              <a:rPr lang="pl-PL" dirty="0"/>
              <a:t>https://szkolajezyk.pl/50-pozytywnych-cech-charakteru/#</a:t>
            </a:r>
            <a:r>
              <a:rPr lang="pl-PL" dirty="0" smtClean="0"/>
              <a:t>Najwazniejsze_pozytywne_cechy_charakteru</a:t>
            </a:r>
          </a:p>
          <a:p>
            <a:pPr marL="0" indent="0">
              <a:buNone/>
            </a:pPr>
            <a:endParaRPr lang="pl-PL" dirty="0"/>
          </a:p>
        </p:txBody>
      </p:sp>
    </p:spTree>
    <p:extLst>
      <p:ext uri="{BB962C8B-B14F-4D97-AF65-F5344CB8AC3E}">
        <p14:creationId xmlns:p14="http://schemas.microsoft.com/office/powerpoint/2010/main" val="22661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Dziękuję za uwagę</a:t>
            </a:r>
            <a:endParaRPr lang="pl-PL" dirty="0"/>
          </a:p>
        </p:txBody>
      </p:sp>
      <p:sp>
        <p:nvSpPr>
          <p:cNvPr id="3" name="Symbol zastępczy zawartości 2"/>
          <p:cNvSpPr>
            <a:spLocks noGrp="1"/>
          </p:cNvSpPr>
          <p:nvPr>
            <p:ph idx="1"/>
          </p:nvPr>
        </p:nvSpPr>
        <p:spPr/>
        <p:txBody>
          <a:bodyPr/>
          <a:lstStyle/>
          <a:p>
            <a:pPr marL="0" indent="0">
              <a:buNone/>
            </a:pPr>
            <a:r>
              <a:rPr lang="pl-PL" dirty="0" smtClean="0"/>
              <a:t>Jasmine</a:t>
            </a:r>
            <a:endParaRPr lang="pl-PL" dirty="0"/>
          </a:p>
        </p:txBody>
      </p:sp>
    </p:spTree>
    <p:extLst>
      <p:ext uri="{BB962C8B-B14F-4D97-AF65-F5344CB8AC3E}">
        <p14:creationId xmlns:p14="http://schemas.microsoft.com/office/powerpoint/2010/main" val="293369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Czym jest wartość?</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a:t>Filozoficznie rozumiana wartość nie jest pojęciem jednoznacznym i obejmuje przede wszystkim następujące </a:t>
            </a:r>
            <a:r>
              <a:rPr lang="pl-PL" dirty="0" smtClean="0"/>
              <a:t>znaczenia:</a:t>
            </a:r>
            <a:endParaRPr lang="pl-PL" dirty="0"/>
          </a:p>
          <a:p>
            <a:pPr marL="0" indent="0">
              <a:buNone/>
            </a:pPr>
            <a:r>
              <a:rPr lang="pl-PL" dirty="0" smtClean="0"/>
              <a:t>Wartość </a:t>
            </a:r>
            <a:r>
              <a:rPr lang="pl-PL" dirty="0"/>
              <a:t>jako cecha obiektywnie przysługująca danej rzeczy.</a:t>
            </a:r>
          </a:p>
          <a:p>
            <a:pPr marL="0" indent="0">
              <a:buNone/>
            </a:pPr>
            <a:r>
              <a:rPr lang="pl-PL" dirty="0"/>
              <a:t>Wartość jako cecha subiektywnie przypisana danej rzeczy przez podmiot – dowolnie albo zgodnie z przyjętymi w danej kulturze normami.</a:t>
            </a:r>
          </a:p>
          <a:p>
            <a:pPr marL="0" indent="0">
              <a:buNone/>
            </a:pPr>
            <a:r>
              <a:rPr lang="pl-PL" dirty="0"/>
              <a:t>Wartość w sensie metafizycznym (tomizm) to aspekt dobra jako transcendentalnej własności bytu mające swe racje zarówno w naturze bytu wartościowanego, jak i w naturze bytu wartościującego.</a:t>
            </a:r>
          </a:p>
          <a:p>
            <a:pPr marL="0" indent="0">
              <a:buNone/>
            </a:pPr>
            <a:r>
              <a:rPr lang="pl-PL" dirty="0"/>
              <a:t>W nowożytnej ontologii (Rudolf H</a:t>
            </a:r>
            <a:r>
              <a:rPr lang="pl-PL" dirty="0" smtClean="0"/>
              <a:t>. </a:t>
            </a:r>
            <a:r>
              <a:rPr lang="pl-PL" dirty="0"/>
              <a:t>Lotze</a:t>
            </a:r>
            <a:r>
              <a:rPr lang="pl-PL" dirty="0" smtClean="0"/>
              <a:t> </a:t>
            </a:r>
            <a:r>
              <a:rPr lang="pl-PL" dirty="0"/>
              <a:t>Max Scheler, Nicolai Hartmann) wartości takie jak prawda, dobro, piękno, świętość są traktowane w oderwaniu od bytu na wzór idei platońskich.</a:t>
            </a:r>
          </a:p>
          <a:p>
            <a:pPr marL="0" indent="0">
              <a:buNone/>
            </a:pPr>
            <a:r>
              <a:rPr lang="pl-PL" dirty="0"/>
              <a:t>Wartość estetyczna jest dana w przeżyciu estetycznym jako to, co nas fascynuje, na przykład piękno, wzniosłość, tragizm, komizm itd.</a:t>
            </a:r>
          </a:p>
          <a:p>
            <a:pPr marL="0" indent="0">
              <a:buNone/>
            </a:pPr>
            <a:r>
              <a:rPr lang="pl-PL" dirty="0"/>
              <a:t>Wartość logiczna to prawdziwość lub fałszywość sądu.</a:t>
            </a:r>
          </a:p>
        </p:txBody>
      </p:sp>
    </p:spTree>
    <p:extLst>
      <p:ext uri="{BB962C8B-B14F-4D97-AF65-F5344CB8AC3E}">
        <p14:creationId xmlns:p14="http://schemas.microsoft.com/office/powerpoint/2010/main" val="339290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14000" r="-14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Pozytywne wartości</a:t>
            </a:r>
            <a:endParaRPr lang="pl-PL" dirty="0"/>
          </a:p>
        </p:txBody>
      </p:sp>
      <p:sp>
        <p:nvSpPr>
          <p:cNvPr id="3" name="Symbol zastępczy zawartości 2"/>
          <p:cNvSpPr>
            <a:spLocks noGrp="1"/>
          </p:cNvSpPr>
          <p:nvPr>
            <p:ph idx="1"/>
          </p:nvPr>
        </p:nvSpPr>
        <p:spPr/>
        <p:txBody>
          <a:bodyPr/>
          <a:lstStyle/>
          <a:p>
            <a:pPr marL="0" indent="0">
              <a:buNone/>
            </a:pPr>
            <a:r>
              <a:rPr lang="pl-PL" dirty="0" smtClean="0"/>
              <a:t>Przykładami pozytywnych cech są: asertywność, bezinteresowność,  cierpliwość, dokładność, dyskrecja, empatia, kreatywność, lojalność, odpowiedzialność, opiekuńczość, punktualność, samodzielność, tolerancja itp.</a:t>
            </a:r>
            <a:endParaRPr lang="pl-PL" dirty="0"/>
          </a:p>
        </p:txBody>
      </p:sp>
    </p:spTree>
    <p:extLst>
      <p:ext uri="{BB962C8B-B14F-4D97-AF65-F5344CB8AC3E}">
        <p14:creationId xmlns:p14="http://schemas.microsoft.com/office/powerpoint/2010/main" val="97938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asertywność</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a:t>Jest to umiejętność wyrażania własnego zdania oraz odczuwanych emocji tak, by nie naruszyć przy tym granic innych osób. Asertywność nie ma nic wspólnego z agresją, wręcz przeciwnie – łączy się z kontrolą swojego zachowania. Nie chodzi tu również o osiąganie celu za wszelką cenę, bez liczenia się z drugim człowiekiem, a raczej o dbanie o własny interes i uwzględnienie dobrobytu </a:t>
            </a:r>
            <a:r>
              <a:rPr lang="pl-PL" dirty="0" smtClean="0"/>
              <a:t>innych. Asertywności </a:t>
            </a:r>
            <a:r>
              <a:rPr lang="pl-PL" dirty="0"/>
              <a:t>można się nauczyć; jest to cecha nabyta. Dokonać tego można m.in. dzięki specjalnemu treningowi, na którym uczy się uczestników radzenia sobie z presją innych, odmawiania bez odczuwania winy oraz wyrażania opinii w sposób stanowczy z szacunkiem dla drugiej osoby.</a:t>
            </a:r>
          </a:p>
        </p:txBody>
      </p:sp>
    </p:spTree>
    <p:extLst>
      <p:ext uri="{BB962C8B-B14F-4D97-AF65-F5344CB8AC3E}">
        <p14:creationId xmlns:p14="http://schemas.microsoft.com/office/powerpoint/2010/main" val="124299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bezinteresowność</a:t>
            </a:r>
            <a:endParaRPr lang="pl-PL" dirty="0"/>
          </a:p>
        </p:txBody>
      </p:sp>
      <p:sp>
        <p:nvSpPr>
          <p:cNvPr id="3" name="Symbol zastępczy zawartości 2"/>
          <p:cNvSpPr>
            <a:spLocks noGrp="1"/>
          </p:cNvSpPr>
          <p:nvPr>
            <p:ph idx="1"/>
          </p:nvPr>
        </p:nvSpPr>
        <p:spPr/>
        <p:txBody>
          <a:bodyPr/>
          <a:lstStyle/>
          <a:p>
            <a:pPr marL="0" indent="0">
              <a:buNone/>
            </a:pPr>
            <a:r>
              <a:rPr lang="pl-PL" dirty="0"/>
              <a:t>Człowiek bezinteresowny pomaga innym, nie oczekując w zamian żadnych korzyści. Za motywację do działania służą mu jedynie szlachetne pobudki. W osiągnięciu poczucia spełnienia pomagają mu różnego rodzaju wolontariaty.</a:t>
            </a:r>
          </a:p>
        </p:txBody>
      </p:sp>
    </p:spTree>
    <p:extLst>
      <p:ext uri="{BB962C8B-B14F-4D97-AF65-F5344CB8AC3E}">
        <p14:creationId xmlns:p14="http://schemas.microsoft.com/office/powerpoint/2010/main" val="16970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9000" b="-1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cierpliwość</a:t>
            </a:r>
            <a:endParaRPr lang="pl-PL" dirty="0"/>
          </a:p>
        </p:txBody>
      </p:sp>
      <p:sp>
        <p:nvSpPr>
          <p:cNvPr id="3" name="Symbol zastępczy zawartości 2"/>
          <p:cNvSpPr>
            <a:spLocks noGrp="1"/>
          </p:cNvSpPr>
          <p:nvPr>
            <p:ph idx="1"/>
          </p:nvPr>
        </p:nvSpPr>
        <p:spPr/>
        <p:txBody>
          <a:bodyPr/>
          <a:lstStyle/>
          <a:p>
            <a:pPr marL="0" indent="0">
              <a:buNone/>
            </a:pPr>
            <a:r>
              <a:rPr lang="pl-PL" dirty="0"/>
              <a:t>Bycie cierpliwym niesamowicie pomaga w codziennym życiu osobistym i zawodowym. W końcu czekanie jest czynnością, której nie da się całkowicie wyeliminować. Cecha ta pomaga ze spokojem znieść przeciwności i wyboistą drogę prowadzącą do osiągnięcia </a:t>
            </a:r>
            <a:r>
              <a:rPr lang="pl-PL" dirty="0" smtClean="0"/>
              <a:t>celu. Nawet </a:t>
            </a:r>
            <a:r>
              <a:rPr lang="pl-PL" dirty="0"/>
              <a:t>jeśli z natury jesteśmy niecierpliwi, możemy pracować nad rozwinięciem tej cechy, m.in.: ustalając realne oczekiwania, dzieląc jeden duży cel na wiele mniejszych, zajmując nasze myśli czymś przyjemnym czy świętując małe zwycięstwa.</a:t>
            </a:r>
          </a:p>
          <a:p>
            <a:pPr marL="0" indent="0">
              <a:buNone/>
            </a:pPr>
            <a:endParaRPr lang="pl-PL" dirty="0"/>
          </a:p>
        </p:txBody>
      </p:sp>
    </p:spTree>
    <p:extLst>
      <p:ext uri="{BB962C8B-B14F-4D97-AF65-F5344CB8AC3E}">
        <p14:creationId xmlns:p14="http://schemas.microsoft.com/office/powerpoint/2010/main" val="392695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dokładność</a:t>
            </a:r>
            <a:endParaRPr lang="pl-PL" dirty="0"/>
          </a:p>
        </p:txBody>
      </p:sp>
      <p:sp>
        <p:nvSpPr>
          <p:cNvPr id="3" name="Symbol zastępczy zawartości 2"/>
          <p:cNvSpPr>
            <a:spLocks noGrp="1"/>
          </p:cNvSpPr>
          <p:nvPr>
            <p:ph idx="1"/>
          </p:nvPr>
        </p:nvSpPr>
        <p:spPr/>
        <p:txBody>
          <a:bodyPr/>
          <a:lstStyle/>
          <a:p>
            <a:pPr marL="0" indent="0">
              <a:buNone/>
            </a:pPr>
            <a:r>
              <a:rPr lang="pl-PL" dirty="0"/>
              <a:t>Powierzone zadania wykonujesz od początku do końca, dbając o poprawność każdego etapu? Jeśli dodatkowo cechujesz się starannością i zwracasz uwagę na szczegóły, z pewnością dokładność nie jest obcą Ci cechą.</a:t>
            </a:r>
          </a:p>
        </p:txBody>
      </p:sp>
    </p:spTree>
    <p:extLst>
      <p:ext uri="{BB962C8B-B14F-4D97-AF65-F5344CB8AC3E}">
        <p14:creationId xmlns:p14="http://schemas.microsoft.com/office/powerpoint/2010/main" val="326845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13000" b="-1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dyskrecja</a:t>
            </a:r>
            <a:endParaRPr lang="pl-PL" dirty="0"/>
          </a:p>
        </p:txBody>
      </p:sp>
      <p:sp>
        <p:nvSpPr>
          <p:cNvPr id="3" name="Symbol zastępczy zawartości 2"/>
          <p:cNvSpPr>
            <a:spLocks noGrp="1"/>
          </p:cNvSpPr>
          <p:nvPr>
            <p:ph idx="1"/>
          </p:nvPr>
        </p:nvSpPr>
        <p:spPr/>
        <p:txBody>
          <a:bodyPr/>
          <a:lstStyle/>
          <a:p>
            <a:pPr marL="0" indent="0">
              <a:buNone/>
            </a:pPr>
            <a:r>
              <a:rPr lang="pl-PL" dirty="0"/>
              <a:t>Człowiek dyskretny potrafi dotrzymać tajemnicy i nie ulega pokusie plotkowania. Na ogół nie interesuje się życiem innych, a gdy zostanie dopuszczony do czyichś prywatnych spraw, nie będzie rozpowiadał o nich pozostałym. Cecha ta jest wymagana do wykonywania niektórych profesji, takich jak prawnik, ksiądz czy lekarz.</a:t>
            </a:r>
          </a:p>
        </p:txBody>
      </p:sp>
    </p:spTree>
    <p:extLst>
      <p:ext uri="{BB962C8B-B14F-4D97-AF65-F5344CB8AC3E}">
        <p14:creationId xmlns:p14="http://schemas.microsoft.com/office/powerpoint/2010/main" val="50583277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TM10001115[[fn=Paczka]]</Template>
  <TotalTime>37</TotalTime>
  <Words>997</Words>
  <Application>Microsoft Office PowerPoint</Application>
  <PresentationFormat>Panoramiczny</PresentationFormat>
  <Paragraphs>47</Paragraphs>
  <Slides>21</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21</vt:i4>
      </vt:variant>
    </vt:vector>
  </HeadingPairs>
  <TitlesOfParts>
    <vt:vector size="24" baseType="lpstr">
      <vt:lpstr>Arial</vt:lpstr>
      <vt:lpstr>Gill Sans MT</vt:lpstr>
      <vt:lpstr>Parcel</vt:lpstr>
      <vt:lpstr>Kreowanie pozytywnego systemu wartości</vt:lpstr>
      <vt:lpstr>Czym jest system wartości?</vt:lpstr>
      <vt:lpstr>Czym jest wartość?</vt:lpstr>
      <vt:lpstr>Pozytywne wartości</vt:lpstr>
      <vt:lpstr>asertywność</vt:lpstr>
      <vt:lpstr>bezinteresowność</vt:lpstr>
      <vt:lpstr>cierpliwość</vt:lpstr>
      <vt:lpstr>dokładność</vt:lpstr>
      <vt:lpstr>dyskrecja</vt:lpstr>
      <vt:lpstr>empatia</vt:lpstr>
      <vt:lpstr>kreatywność</vt:lpstr>
      <vt:lpstr>lojalność</vt:lpstr>
      <vt:lpstr>odpowiedzialność</vt:lpstr>
      <vt:lpstr>opiekuńczość</vt:lpstr>
      <vt:lpstr>punktualność</vt:lpstr>
      <vt:lpstr>samodzielność</vt:lpstr>
      <vt:lpstr>tolerancja</vt:lpstr>
      <vt:lpstr>Jak odkryć swoje wartości?</vt:lpstr>
      <vt:lpstr>Potrzeby człowieka – piramida Maslowa</vt:lpstr>
      <vt:lpstr>Źródła</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Kreowanie pozytywnego systemu wartości</dc:title>
  <dc:creator>Student</dc:creator>
  <cp:lastModifiedBy>NauczycielA3</cp:lastModifiedBy>
  <cp:revision>6</cp:revision>
  <dcterms:created xsi:type="dcterms:W3CDTF">2022-12-02T09:29:14Z</dcterms:created>
  <dcterms:modified xsi:type="dcterms:W3CDTF">2023-02-12T11:38:05Z</dcterms:modified>
</cp:coreProperties>
</file>