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59" r:id="rId7"/>
    <p:sldId id="264" r:id="rId8"/>
    <p:sldId id="260"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23" d="100"/>
          <a:sy n="123" d="100"/>
        </p:scale>
        <p:origin x="10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E8E0E0-8F10-4C8B-8FEC-C9CD84CF10D4}"/>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22F0C354-92A8-4761-8B23-405FA7FB8A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C56DC7BA-7419-440D-A5CC-0B70FE2FBC7D}"/>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5" name="Symbol zastępczy stopki 4">
            <a:extLst>
              <a:ext uri="{FF2B5EF4-FFF2-40B4-BE49-F238E27FC236}">
                <a16:creationId xmlns:a16="http://schemas.microsoft.com/office/drawing/2014/main" id="{682CE2A9-62C8-46E8-BF94-F9318389C4C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38089CB-72A1-4561-91D1-CFBDE24C2A96}"/>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1211842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DC4A0B-A1B1-4836-BA74-D45F141FB6D3}"/>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9D97AD4C-0904-419F-9957-A9C7C34083D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199332B-352A-4A69-B951-600B06A5E95A}"/>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5" name="Symbol zastępczy stopki 4">
            <a:extLst>
              <a:ext uri="{FF2B5EF4-FFF2-40B4-BE49-F238E27FC236}">
                <a16:creationId xmlns:a16="http://schemas.microsoft.com/office/drawing/2014/main" id="{3F5DB707-9AC7-4505-9FC8-9A5A7297A6F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1DDFF96-7E68-45D7-98AB-F7A7C46F52B7}"/>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169918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BE06C037-3AF8-41EB-A0A7-B7D8652B3337}"/>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409A82E9-CEA9-4D11-B805-6A982DBDD13D}"/>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D209B60-105E-4D90-95E2-4B58F7F9978E}"/>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5" name="Symbol zastępczy stopki 4">
            <a:extLst>
              <a:ext uri="{FF2B5EF4-FFF2-40B4-BE49-F238E27FC236}">
                <a16:creationId xmlns:a16="http://schemas.microsoft.com/office/drawing/2014/main" id="{DCD4ADD5-B0A8-4A32-B772-D4C541000C5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21CB3A0-5037-4DF3-950B-55AC2E1753A0}"/>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149474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17CFFE-B317-4645-A8B8-5A010A82C98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09984518-3A9D-4F05-BE3E-404D2E597D40}"/>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1211C995-65E1-4B3B-871B-D8999D3B276D}"/>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5" name="Symbol zastępczy stopki 4">
            <a:extLst>
              <a:ext uri="{FF2B5EF4-FFF2-40B4-BE49-F238E27FC236}">
                <a16:creationId xmlns:a16="http://schemas.microsoft.com/office/drawing/2014/main" id="{EBE3D4D6-ACBA-49A9-978A-ECCC55E2242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CD3E35A-EF4A-4086-AD8D-7D4B0AC79360}"/>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215273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445FDE-0D66-4E49-B0BA-3210DDE9595F}"/>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DE97DCA7-0CC3-44C7-A9A4-6BE3BD7EA8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E652E697-690B-456E-815C-E16ADDC88DA1}"/>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5" name="Symbol zastępczy stopki 4">
            <a:extLst>
              <a:ext uri="{FF2B5EF4-FFF2-40B4-BE49-F238E27FC236}">
                <a16:creationId xmlns:a16="http://schemas.microsoft.com/office/drawing/2014/main" id="{D4105537-0F6C-4ABA-9A54-71B6DB4915C6}"/>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0AF647A-F1E8-4623-ABB6-476F8B35DC82}"/>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39327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C11BBF-73FF-4695-95F6-967F17E6A17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C3AAAC4-8F8A-46BA-B084-1E0F58576DA2}"/>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0250E28-53D1-4DC6-A38B-F2D9DB9C7301}"/>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EB45628B-0644-41B4-A70E-2DE298FF537C}"/>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6" name="Symbol zastępczy stopki 5">
            <a:extLst>
              <a:ext uri="{FF2B5EF4-FFF2-40B4-BE49-F238E27FC236}">
                <a16:creationId xmlns:a16="http://schemas.microsoft.com/office/drawing/2014/main" id="{479CFFA1-51F4-48A0-B571-27E1497770D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F82CA8A-E2C7-4C0B-9C13-7A6A8C569DC1}"/>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337972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CBC0D5-0909-4F25-979F-9B524FA74D6E}"/>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6F9AAA98-46A6-4D26-AD55-B9EA4AE6E6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177F8CC-DC11-46F1-96B2-B9B7FAC371CF}"/>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667EA2B-2509-4436-8B3D-79CC127D06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945679EB-D6BB-45F7-9AC7-A95417C134F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D4464C7B-FEE5-4FF5-BF5D-98F059DE6875}"/>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8" name="Symbol zastępczy stopki 7">
            <a:extLst>
              <a:ext uri="{FF2B5EF4-FFF2-40B4-BE49-F238E27FC236}">
                <a16:creationId xmlns:a16="http://schemas.microsoft.com/office/drawing/2014/main" id="{A98F0D95-3ADA-492F-B7E5-688621E1138F}"/>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FA0202A-728D-4396-92AC-043A926669CA}"/>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1282792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089AF9-2637-4DE3-B635-34926B1BC1DE}"/>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45F07DEE-548D-40C9-B91B-47F657D1D0CC}"/>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4" name="Symbol zastępczy stopki 3">
            <a:extLst>
              <a:ext uri="{FF2B5EF4-FFF2-40B4-BE49-F238E27FC236}">
                <a16:creationId xmlns:a16="http://schemas.microsoft.com/office/drawing/2014/main" id="{66627DA9-6AFA-44E7-A151-90713CB9AE3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2CF23433-F8BC-4AD2-B793-9DDA8B75B056}"/>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256231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839B445-545B-48EE-BF87-8742D9FBC280}"/>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3" name="Symbol zastępczy stopki 2">
            <a:extLst>
              <a:ext uri="{FF2B5EF4-FFF2-40B4-BE49-F238E27FC236}">
                <a16:creationId xmlns:a16="http://schemas.microsoft.com/office/drawing/2014/main" id="{CADEC1C7-67DD-4E96-A545-C758E89CE45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820FFAB1-FB88-4F80-8186-036E71E3BB7D}"/>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681149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754B4F-593A-4705-B4D1-86AD69C3EB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805D62F5-D953-4245-8D01-39C651D372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25EDD7F-3475-4891-B4EA-5BB7D71923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18B6F84-DADB-4E84-A2DF-752FFE630949}"/>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6" name="Symbol zastępczy stopki 5">
            <a:extLst>
              <a:ext uri="{FF2B5EF4-FFF2-40B4-BE49-F238E27FC236}">
                <a16:creationId xmlns:a16="http://schemas.microsoft.com/office/drawing/2014/main" id="{424A8E33-AA1C-4459-9DCD-A5E6F6D7FD6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C670D5C-996F-4FE4-9D1E-DA0265B659EC}"/>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82421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AB4581-432D-4706-9A12-1F44FA18932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A27FDA22-2787-482D-A1D9-0AD154A57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46EFD41-EB70-41CB-B580-B62350784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842AF8B-FFF5-4418-84C9-DA2FB71DB33C}"/>
              </a:ext>
            </a:extLst>
          </p:cNvPr>
          <p:cNvSpPr>
            <a:spLocks noGrp="1"/>
          </p:cNvSpPr>
          <p:nvPr>
            <p:ph type="dt" sz="half" idx="10"/>
          </p:nvPr>
        </p:nvSpPr>
        <p:spPr/>
        <p:txBody>
          <a:bodyPr/>
          <a:lstStyle/>
          <a:p>
            <a:fld id="{6669D28E-638C-4D75-BD11-3272F4F900DE}" type="datetimeFigureOut">
              <a:rPr lang="pl-PL" smtClean="0"/>
              <a:t>11.12.2022</a:t>
            </a:fld>
            <a:endParaRPr lang="pl-PL"/>
          </a:p>
        </p:txBody>
      </p:sp>
      <p:sp>
        <p:nvSpPr>
          <p:cNvPr id="6" name="Symbol zastępczy stopki 5">
            <a:extLst>
              <a:ext uri="{FF2B5EF4-FFF2-40B4-BE49-F238E27FC236}">
                <a16:creationId xmlns:a16="http://schemas.microsoft.com/office/drawing/2014/main" id="{A58A638D-896F-4493-BB2A-279C188B737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BFB7D11-92E3-4809-9400-4E0E407D3973}"/>
              </a:ext>
            </a:extLst>
          </p:cNvPr>
          <p:cNvSpPr>
            <a:spLocks noGrp="1"/>
          </p:cNvSpPr>
          <p:nvPr>
            <p:ph type="sldNum" sz="quarter" idx="12"/>
          </p:nvPr>
        </p:nvSpPr>
        <p:spPr/>
        <p:txBody>
          <a:bodyPr/>
          <a:lstStyle/>
          <a:p>
            <a:fld id="{A7192D5B-B355-4343-BF6E-5BA20FA7F035}" type="slidenum">
              <a:rPr lang="pl-PL" smtClean="0"/>
              <a:t>‹#›</a:t>
            </a:fld>
            <a:endParaRPr lang="pl-PL"/>
          </a:p>
        </p:txBody>
      </p:sp>
    </p:spTree>
    <p:extLst>
      <p:ext uri="{BB962C8B-B14F-4D97-AF65-F5344CB8AC3E}">
        <p14:creationId xmlns:p14="http://schemas.microsoft.com/office/powerpoint/2010/main" val="2913601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4000">
              <a:schemeClr val="accent5">
                <a:lumMod val="40000"/>
                <a:lumOff val="60000"/>
              </a:schemeClr>
            </a:gs>
            <a:gs pos="0">
              <a:schemeClr val="bg1"/>
            </a:gs>
            <a:gs pos="98000">
              <a:schemeClr val="accent1">
                <a:lumMod val="75000"/>
              </a:schemeClr>
            </a:gs>
          </a:gsLst>
          <a:lin ang="5400000" scaled="1"/>
          <a:tileRect/>
        </a:gra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06ADC6A-5270-44FA-8F1B-3CDB30FE2D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E7E09B14-41EF-4B1E-8FA3-9425F0A639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383E09B-118F-4650-B6BF-7850973460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69D28E-638C-4D75-BD11-3272F4F900DE}" type="datetimeFigureOut">
              <a:rPr lang="pl-PL" smtClean="0"/>
              <a:t>11.12.2022</a:t>
            </a:fld>
            <a:endParaRPr lang="pl-PL"/>
          </a:p>
        </p:txBody>
      </p:sp>
      <p:sp>
        <p:nvSpPr>
          <p:cNvPr id="5" name="Symbol zastępczy stopki 4">
            <a:extLst>
              <a:ext uri="{FF2B5EF4-FFF2-40B4-BE49-F238E27FC236}">
                <a16:creationId xmlns:a16="http://schemas.microsoft.com/office/drawing/2014/main" id="{782C3B5A-3EE1-49C1-B7FF-06242B8A08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297BFF8C-449B-454F-9179-F816D027EC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192D5B-B355-4343-BF6E-5BA20FA7F035}" type="slidenum">
              <a:rPr lang="pl-PL" smtClean="0"/>
              <a:t>‹#›</a:t>
            </a:fld>
            <a:endParaRPr lang="pl-PL"/>
          </a:p>
        </p:txBody>
      </p:sp>
    </p:spTree>
    <p:extLst>
      <p:ext uri="{BB962C8B-B14F-4D97-AF65-F5344CB8AC3E}">
        <p14:creationId xmlns:p14="http://schemas.microsoft.com/office/powerpoint/2010/main" val="2372607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6513E6-7737-4A0F-90EF-FD1204B03369}"/>
              </a:ext>
            </a:extLst>
          </p:cNvPr>
          <p:cNvSpPr>
            <a:spLocks noGrp="1"/>
          </p:cNvSpPr>
          <p:nvPr>
            <p:ph type="ctrTitle"/>
          </p:nvPr>
        </p:nvSpPr>
        <p:spPr>
          <a:xfrm>
            <a:off x="3976254" y="0"/>
            <a:ext cx="9144000" cy="2387600"/>
          </a:xfrm>
        </p:spPr>
        <p:txBody>
          <a:bodyPr/>
          <a:lstStyle/>
          <a:p>
            <a:r>
              <a:rPr lang="pl-PL" dirty="0"/>
              <a:t>Chemia w życiu codziennym</a:t>
            </a:r>
          </a:p>
        </p:txBody>
      </p:sp>
      <p:sp>
        <p:nvSpPr>
          <p:cNvPr id="3" name="Podtytuł 2">
            <a:extLst>
              <a:ext uri="{FF2B5EF4-FFF2-40B4-BE49-F238E27FC236}">
                <a16:creationId xmlns:a16="http://schemas.microsoft.com/office/drawing/2014/main" id="{B11926A1-5376-4222-8441-C905618E2B98}"/>
              </a:ext>
            </a:extLst>
          </p:cNvPr>
          <p:cNvSpPr>
            <a:spLocks noGrp="1"/>
          </p:cNvSpPr>
          <p:nvPr>
            <p:ph type="subTitle" idx="1"/>
          </p:nvPr>
        </p:nvSpPr>
        <p:spPr>
          <a:xfrm>
            <a:off x="2867891" y="5202238"/>
            <a:ext cx="9144000" cy="1655762"/>
          </a:xfrm>
        </p:spPr>
        <p:txBody>
          <a:bodyPr/>
          <a:lstStyle/>
          <a:p>
            <a:endParaRPr lang="pl-PL"/>
          </a:p>
        </p:txBody>
      </p:sp>
      <p:pic>
        <p:nvPicPr>
          <p:cNvPr id="5" name="Obraz 4">
            <a:extLst>
              <a:ext uri="{FF2B5EF4-FFF2-40B4-BE49-F238E27FC236}">
                <a16:creationId xmlns:a16="http://schemas.microsoft.com/office/drawing/2014/main" id="{62776A56-FAE7-48FD-9E11-D481266E2C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109" y="321902"/>
            <a:ext cx="5264727" cy="5322316"/>
          </a:xfrm>
          <a:prstGeom prst="rect">
            <a:avLst/>
          </a:prstGeom>
        </p:spPr>
      </p:pic>
    </p:spTree>
    <p:extLst>
      <p:ext uri="{BB962C8B-B14F-4D97-AF65-F5344CB8AC3E}">
        <p14:creationId xmlns:p14="http://schemas.microsoft.com/office/powerpoint/2010/main" val="188790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61B134-916C-4ED6-A274-31B85B19CA0B}"/>
              </a:ext>
            </a:extLst>
          </p:cNvPr>
          <p:cNvSpPr>
            <a:spLocks noGrp="1"/>
          </p:cNvSpPr>
          <p:nvPr>
            <p:ph type="title"/>
          </p:nvPr>
        </p:nvSpPr>
        <p:spPr/>
        <p:txBody>
          <a:bodyPr/>
          <a:lstStyle/>
          <a:p>
            <a:r>
              <a:rPr lang="pl-PL" dirty="0"/>
              <a:t>Wprowadzenie</a:t>
            </a:r>
          </a:p>
        </p:txBody>
      </p:sp>
      <p:sp>
        <p:nvSpPr>
          <p:cNvPr id="3" name="Symbol zastępczy zawartości 2">
            <a:extLst>
              <a:ext uri="{FF2B5EF4-FFF2-40B4-BE49-F238E27FC236}">
                <a16:creationId xmlns:a16="http://schemas.microsoft.com/office/drawing/2014/main" id="{7573DF8A-90B3-46B3-A6E8-8086D20DE086}"/>
              </a:ext>
            </a:extLst>
          </p:cNvPr>
          <p:cNvSpPr>
            <a:spLocks noGrp="1"/>
          </p:cNvSpPr>
          <p:nvPr>
            <p:ph idx="1"/>
          </p:nvPr>
        </p:nvSpPr>
        <p:spPr/>
        <p:txBody>
          <a:bodyPr/>
          <a:lstStyle/>
          <a:p>
            <a:pPr marL="0" indent="0">
              <a:buNone/>
            </a:pPr>
            <a:r>
              <a:rPr lang="pl-PL" sz="2400" dirty="0"/>
              <a:t>Od pewnego czasu, gdy mówimy o chemii, kojarzymy ją sobie jako coś złego, coś, co nas zatruwa, co niszczy nasze środowisko. Tak niewątpliwie jest, ale tylko do pewnego stopnia. Zapomnieliśmy bowiem, iż chemia to nie tylko środki grzybobójcze, chwastobójcze itd., ogólnie mówiąc zabijające życie, ale także to jest coś, co zachodzi w przyrodzie, w nas</a:t>
            </a:r>
            <a:r>
              <a:rPr lang="pl-PL" sz="2400" dirty="0">
                <a:solidFill>
                  <a:srgbClr val="FF0000"/>
                </a:solidFill>
              </a:rPr>
              <a:t>. I ta druga strona chemii jest nieszkodliwa, a czasem pożądana</a:t>
            </a:r>
            <a:r>
              <a:rPr lang="pl-PL" dirty="0"/>
              <a:t>, </a:t>
            </a:r>
            <a:r>
              <a:rPr lang="pl-PL" sz="2400" dirty="0"/>
              <a:t>by żyć.</a:t>
            </a:r>
            <a:endParaRPr lang="pl-PL" dirty="0"/>
          </a:p>
        </p:txBody>
      </p:sp>
      <p:pic>
        <p:nvPicPr>
          <p:cNvPr id="5" name="Obraz 4">
            <a:extLst>
              <a:ext uri="{FF2B5EF4-FFF2-40B4-BE49-F238E27FC236}">
                <a16:creationId xmlns:a16="http://schemas.microsoft.com/office/drawing/2014/main" id="{16FCD296-7055-46A6-AF86-F16848E778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1890" y="4001294"/>
            <a:ext cx="3020291" cy="2683584"/>
          </a:xfrm>
          <a:prstGeom prst="rect">
            <a:avLst/>
          </a:prstGeom>
        </p:spPr>
      </p:pic>
    </p:spTree>
    <p:extLst>
      <p:ext uri="{BB962C8B-B14F-4D97-AF65-F5344CB8AC3E}">
        <p14:creationId xmlns:p14="http://schemas.microsoft.com/office/powerpoint/2010/main" val="270992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CF7DC6-8151-4525-94A8-B51241D045DA}"/>
              </a:ext>
            </a:extLst>
          </p:cNvPr>
          <p:cNvSpPr>
            <a:spLocks noGrp="1"/>
          </p:cNvSpPr>
          <p:nvPr>
            <p:ph type="title"/>
          </p:nvPr>
        </p:nvSpPr>
        <p:spPr/>
        <p:txBody>
          <a:bodyPr/>
          <a:lstStyle/>
          <a:p>
            <a:r>
              <a:rPr lang="pl-PL" dirty="0"/>
              <a:t>Ludzkie ciało i chemia</a:t>
            </a:r>
            <a:br>
              <a:rPr lang="pl-PL" dirty="0"/>
            </a:br>
            <a:endParaRPr lang="pl-PL" dirty="0"/>
          </a:p>
        </p:txBody>
      </p:sp>
      <p:sp>
        <p:nvSpPr>
          <p:cNvPr id="3" name="Symbol zastępczy zawartości 2">
            <a:extLst>
              <a:ext uri="{FF2B5EF4-FFF2-40B4-BE49-F238E27FC236}">
                <a16:creationId xmlns:a16="http://schemas.microsoft.com/office/drawing/2014/main" id="{FA543364-84B7-4E4D-AA65-EB520AD816DB}"/>
              </a:ext>
            </a:extLst>
          </p:cNvPr>
          <p:cNvSpPr>
            <a:spLocks noGrp="1"/>
          </p:cNvSpPr>
          <p:nvPr>
            <p:ph idx="1"/>
          </p:nvPr>
        </p:nvSpPr>
        <p:spPr>
          <a:xfrm>
            <a:off x="103909" y="1364456"/>
            <a:ext cx="10515600" cy="4351338"/>
          </a:xfrm>
        </p:spPr>
        <p:txBody>
          <a:bodyPr>
            <a:noAutofit/>
          </a:bodyPr>
          <a:lstStyle/>
          <a:p>
            <a:pPr marL="0" indent="0">
              <a:buNone/>
            </a:pPr>
            <a:r>
              <a:rPr lang="pl-PL" sz="1400" dirty="0"/>
              <a:t>Organizm człowieka, tak samo jak organizmy wszelkich zwierząt i roślin, zawiera w swym składzie związki chemiczne. W przypadku człowieka są to:</a:t>
            </a:r>
          </a:p>
          <a:p>
            <a:endParaRPr lang="pl-PL" sz="1400" dirty="0"/>
          </a:p>
          <a:p>
            <a:r>
              <a:rPr lang="pl-PL" sz="1400" dirty="0"/>
              <a:t>węglowodany, które w swoich wiązaniach chemicznych mają węgiel, wodór i tlen;</a:t>
            </a:r>
          </a:p>
          <a:p>
            <a:r>
              <a:rPr lang="pl-PL" sz="1400" dirty="0"/>
              <a:t>białka –  główny skład to węgiel, wodór, tlen, azot, siarka, fosfor;</a:t>
            </a:r>
          </a:p>
          <a:p>
            <a:r>
              <a:rPr lang="pl-PL" sz="1400" dirty="0"/>
              <a:t>woda to dwa pierwiastki chemiczne w postaci tlenu i wodoru;</a:t>
            </a:r>
          </a:p>
          <a:p>
            <a:r>
              <a:rPr lang="pl-PL" sz="1400" dirty="0"/>
              <a:t>tłuszcze mają w swym składzie węgiel, tlen i wodór, z czego najwięcej jest węgla;</a:t>
            </a:r>
          </a:p>
          <a:p>
            <a:r>
              <a:rPr lang="pl-PL" sz="1400" dirty="0"/>
              <a:t>kwasy nukleinowe to już bardziej skomplikowane wiązania azotu,</a:t>
            </a:r>
          </a:p>
          <a:p>
            <a:pPr marL="0" indent="0">
              <a:buNone/>
            </a:pPr>
            <a:r>
              <a:rPr lang="pl-PL" sz="1400" dirty="0"/>
              <a:t>  tlenu, wodoru, fosforu. Mowa tutaj jest o DNA i RNA;</a:t>
            </a:r>
          </a:p>
          <a:p>
            <a:r>
              <a:rPr lang="pl-PL" sz="1400" dirty="0"/>
              <a:t>hormony mają również skomplikowane wzory chemiczne</a:t>
            </a:r>
          </a:p>
          <a:p>
            <a:pPr marL="0" indent="0">
              <a:buNone/>
            </a:pPr>
            <a:r>
              <a:rPr lang="pl-PL" sz="1400" dirty="0"/>
              <a:t>   wiele wiązań np. </a:t>
            </a:r>
            <a:r>
              <a:rPr lang="pl-PL" sz="1400" dirty="0" err="1"/>
              <a:t>somatostatyna</a:t>
            </a:r>
            <a:r>
              <a:rPr lang="pl-PL" sz="1400" dirty="0"/>
              <a:t> to co prawda tylko wodór, azot i tlen, </a:t>
            </a:r>
          </a:p>
          <a:p>
            <a:pPr marL="0" indent="0">
              <a:buNone/>
            </a:pPr>
            <a:r>
              <a:rPr lang="pl-PL" sz="1400" dirty="0"/>
              <a:t>  ale wzór jest gigantyczny;</a:t>
            </a:r>
          </a:p>
          <a:p>
            <a:r>
              <a:rPr lang="pl-PL" sz="1400" dirty="0"/>
              <a:t>minerały</a:t>
            </a:r>
          </a:p>
          <a:p>
            <a:r>
              <a:rPr lang="pl-PL" sz="1400" dirty="0"/>
              <a:t>makroelementy (węgiel, wodór tlen, siarka, azot, fosfor);</a:t>
            </a:r>
          </a:p>
          <a:p>
            <a:r>
              <a:rPr lang="pl-PL" sz="1400" dirty="0"/>
              <a:t>mikroelementy (bor, chrom, cynk, fluor, jod, kobalt, mangan, </a:t>
            </a:r>
          </a:p>
          <a:p>
            <a:pPr marL="0" indent="0">
              <a:buNone/>
            </a:pPr>
            <a:r>
              <a:rPr lang="pl-PL" sz="1400" dirty="0"/>
              <a:t>molibden, miedź, selen, żelazo).</a:t>
            </a:r>
          </a:p>
        </p:txBody>
      </p:sp>
      <p:pic>
        <p:nvPicPr>
          <p:cNvPr id="5" name="Obraz 4">
            <a:extLst>
              <a:ext uri="{FF2B5EF4-FFF2-40B4-BE49-F238E27FC236}">
                <a16:creationId xmlns:a16="http://schemas.microsoft.com/office/drawing/2014/main" id="{C77655AC-9E19-41A0-A2A0-37CB93315C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64" y="2236372"/>
            <a:ext cx="4274127" cy="4112539"/>
          </a:xfrm>
          <a:prstGeom prst="rect">
            <a:avLst/>
          </a:prstGeom>
        </p:spPr>
      </p:pic>
    </p:spTree>
    <p:extLst>
      <p:ext uri="{BB962C8B-B14F-4D97-AF65-F5344CB8AC3E}">
        <p14:creationId xmlns:p14="http://schemas.microsoft.com/office/powerpoint/2010/main" val="3486338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6149D2-6436-4BFB-BC84-13309732F61A}"/>
              </a:ext>
            </a:extLst>
          </p:cNvPr>
          <p:cNvSpPr>
            <a:spLocks noGrp="1"/>
          </p:cNvSpPr>
          <p:nvPr>
            <p:ph type="title"/>
          </p:nvPr>
        </p:nvSpPr>
        <p:spPr/>
        <p:txBody>
          <a:bodyPr/>
          <a:lstStyle/>
          <a:p>
            <a:r>
              <a:rPr lang="pl-PL" dirty="0"/>
              <a:t>Witaminy</a:t>
            </a:r>
          </a:p>
        </p:txBody>
      </p:sp>
      <p:sp>
        <p:nvSpPr>
          <p:cNvPr id="3" name="Symbol zastępczy zawartości 2">
            <a:extLst>
              <a:ext uri="{FF2B5EF4-FFF2-40B4-BE49-F238E27FC236}">
                <a16:creationId xmlns:a16="http://schemas.microsoft.com/office/drawing/2014/main" id="{3B74E3D0-C6E8-4A57-A25B-5599521AFB2B}"/>
              </a:ext>
            </a:extLst>
          </p:cNvPr>
          <p:cNvSpPr>
            <a:spLocks noGrp="1"/>
          </p:cNvSpPr>
          <p:nvPr>
            <p:ph idx="1"/>
          </p:nvPr>
        </p:nvSpPr>
        <p:spPr/>
        <p:txBody>
          <a:bodyPr>
            <a:normAutofit fontScale="92500" lnSpcReduction="20000"/>
          </a:bodyPr>
          <a:lstStyle/>
          <a:p>
            <a:pPr marL="0" indent="0">
              <a:buNone/>
            </a:pPr>
            <a:r>
              <a:rPr lang="pl-PL" dirty="0"/>
              <a:t>Witaminy są substancjami niezbędnymi do prawidłowego funkcjonowania naszego organizmu. Najważniejsze z nich to:</a:t>
            </a:r>
          </a:p>
          <a:p>
            <a:r>
              <a:rPr lang="pl-PL" dirty="0"/>
              <a:t>A - reguluje stan skóry i wzmacnia wzrok</a:t>
            </a:r>
          </a:p>
          <a:p>
            <a:r>
              <a:rPr lang="pl-PL" dirty="0"/>
              <a:t>B – wspomaga system nerwowy i odpornościowy</a:t>
            </a:r>
          </a:p>
          <a:p>
            <a:r>
              <a:rPr lang="pl-PL" dirty="0"/>
              <a:t>C – podnosi odporność organizmu</a:t>
            </a:r>
          </a:p>
          <a:p>
            <a:r>
              <a:rPr lang="pl-PL" dirty="0"/>
              <a:t>D – wzmacnia żeby i kości</a:t>
            </a:r>
          </a:p>
          <a:p>
            <a:r>
              <a:rPr lang="pl-PL" dirty="0"/>
              <a:t>E – wspomaga pracę serca</a:t>
            </a:r>
          </a:p>
          <a:p>
            <a:r>
              <a:rPr lang="pl-PL" dirty="0"/>
              <a:t>K – wspomaga krzepliwość krwi</a:t>
            </a:r>
          </a:p>
          <a:p>
            <a:endParaRPr lang="pl-PL" dirty="0"/>
          </a:p>
          <a:p>
            <a:pPr marL="0" indent="0">
              <a:buNone/>
            </a:pPr>
            <a:r>
              <a:rPr lang="pl-PL" dirty="0"/>
              <a:t>Niektóre z nich są produkowane chemiczne, co jednoznacznie wskazuje na pozytywne skutki produkcji.</a:t>
            </a:r>
          </a:p>
        </p:txBody>
      </p:sp>
      <p:pic>
        <p:nvPicPr>
          <p:cNvPr id="5" name="Obraz 4">
            <a:extLst>
              <a:ext uri="{FF2B5EF4-FFF2-40B4-BE49-F238E27FC236}">
                <a16:creationId xmlns:a16="http://schemas.microsoft.com/office/drawing/2014/main" id="{F7D02187-CA58-41A2-9798-E0406B397D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47388" y="3283527"/>
            <a:ext cx="3487882" cy="1959747"/>
          </a:xfrm>
          <a:prstGeom prst="rect">
            <a:avLst/>
          </a:prstGeom>
        </p:spPr>
      </p:pic>
    </p:spTree>
    <p:extLst>
      <p:ext uri="{BB962C8B-B14F-4D97-AF65-F5344CB8AC3E}">
        <p14:creationId xmlns:p14="http://schemas.microsoft.com/office/powerpoint/2010/main" val="2458962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0D7433-46DE-40B5-8A36-4EEE81AA3EFB}"/>
              </a:ext>
            </a:extLst>
          </p:cNvPr>
          <p:cNvSpPr>
            <a:spLocks noGrp="1"/>
          </p:cNvSpPr>
          <p:nvPr>
            <p:ph type="title"/>
          </p:nvPr>
        </p:nvSpPr>
        <p:spPr/>
        <p:txBody>
          <a:bodyPr/>
          <a:lstStyle/>
          <a:p>
            <a:r>
              <a:rPr lang="pl-PL" dirty="0"/>
              <a:t>Przemysł farmaceutyczny</a:t>
            </a:r>
          </a:p>
        </p:txBody>
      </p:sp>
      <p:sp>
        <p:nvSpPr>
          <p:cNvPr id="3" name="Symbol zastępczy zawartości 2">
            <a:extLst>
              <a:ext uri="{FF2B5EF4-FFF2-40B4-BE49-F238E27FC236}">
                <a16:creationId xmlns:a16="http://schemas.microsoft.com/office/drawing/2014/main" id="{74375F5D-4443-48A9-A92B-49D04DB20EE0}"/>
              </a:ext>
            </a:extLst>
          </p:cNvPr>
          <p:cNvSpPr>
            <a:spLocks noGrp="1"/>
          </p:cNvSpPr>
          <p:nvPr>
            <p:ph idx="1"/>
          </p:nvPr>
        </p:nvSpPr>
        <p:spPr>
          <a:xfrm>
            <a:off x="2208500" y="1520825"/>
            <a:ext cx="9983500" cy="4351338"/>
          </a:xfrm>
        </p:spPr>
        <p:txBody>
          <a:bodyPr/>
          <a:lstStyle/>
          <a:p>
            <a:pPr marL="0" indent="0">
              <a:buNone/>
            </a:pPr>
            <a:endParaRPr lang="pl-PL" dirty="0"/>
          </a:p>
          <a:p>
            <a:pPr marL="0" indent="0">
              <a:buNone/>
            </a:pPr>
            <a:r>
              <a:rPr lang="pl-PL" sz="2400" dirty="0"/>
              <a:t>Leki – najważniejsze zastosowanie chemii. Są to związki chemiczne pochodzenia mineralnego, roślinnego, zwierzęcego lub otrzymane na drodze syntezy chemicznej. Służą poprawie zdrowia człowieka.</a:t>
            </a:r>
          </a:p>
          <a:p>
            <a:pPr marL="0" indent="0">
              <a:buNone/>
            </a:pPr>
            <a:r>
              <a:rPr lang="pl-PL" sz="2400" dirty="0"/>
              <a:t>Środek jak najbardziej potrzebny, niestety spożywany w nadmiernych ilościach zamiast leczyć – szkodzi.</a:t>
            </a:r>
          </a:p>
        </p:txBody>
      </p:sp>
      <p:pic>
        <p:nvPicPr>
          <p:cNvPr id="5" name="Obraz 4">
            <a:extLst>
              <a:ext uri="{FF2B5EF4-FFF2-40B4-BE49-F238E27FC236}">
                <a16:creationId xmlns:a16="http://schemas.microsoft.com/office/drawing/2014/main" id="{2AAA5432-71F8-4941-9862-BABCD2A30C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574" y="4172672"/>
            <a:ext cx="3529881" cy="2590800"/>
          </a:xfrm>
          <a:prstGeom prst="rect">
            <a:avLst/>
          </a:prstGeom>
        </p:spPr>
      </p:pic>
    </p:spTree>
    <p:extLst>
      <p:ext uri="{BB962C8B-B14F-4D97-AF65-F5344CB8AC3E}">
        <p14:creationId xmlns:p14="http://schemas.microsoft.com/office/powerpoint/2010/main" val="150042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511F0C-331F-4FDB-8A6D-88ABFC185122}"/>
              </a:ext>
            </a:extLst>
          </p:cNvPr>
          <p:cNvSpPr>
            <a:spLocks noGrp="1"/>
          </p:cNvSpPr>
          <p:nvPr>
            <p:ph type="title"/>
          </p:nvPr>
        </p:nvSpPr>
        <p:spPr/>
        <p:txBody>
          <a:bodyPr/>
          <a:lstStyle/>
          <a:p>
            <a:r>
              <a:rPr lang="pl-PL" dirty="0"/>
              <a:t>Chemia w przemyśle spożywczym</a:t>
            </a:r>
            <a:br>
              <a:rPr lang="pl-PL" dirty="0"/>
            </a:br>
            <a:endParaRPr lang="pl-PL" dirty="0"/>
          </a:p>
        </p:txBody>
      </p:sp>
      <p:sp>
        <p:nvSpPr>
          <p:cNvPr id="3" name="Symbol zastępczy zawartości 2">
            <a:extLst>
              <a:ext uri="{FF2B5EF4-FFF2-40B4-BE49-F238E27FC236}">
                <a16:creationId xmlns:a16="http://schemas.microsoft.com/office/drawing/2014/main" id="{9A42D6F1-3284-4B44-BA01-C29917247E55}"/>
              </a:ext>
            </a:extLst>
          </p:cNvPr>
          <p:cNvSpPr>
            <a:spLocks noGrp="1"/>
          </p:cNvSpPr>
          <p:nvPr>
            <p:ph idx="1"/>
          </p:nvPr>
        </p:nvSpPr>
        <p:spPr/>
        <p:txBody>
          <a:bodyPr/>
          <a:lstStyle/>
          <a:p>
            <a:r>
              <a:rPr lang="pl-PL" dirty="0"/>
              <a:t>Produkty chemiczne znalazły szerokie zastosowanie w przemyśle spożywczym jako środki konserwujące i ulepszacze żywności nadające kolor, smak, aromat oraz przedłużenie terminu ważności. Dzieli się je głównie na: </a:t>
            </a:r>
          </a:p>
          <a:p>
            <a:pPr marL="0" indent="0">
              <a:buNone/>
            </a:pPr>
            <a:endParaRPr lang="pl-PL" dirty="0"/>
          </a:p>
          <a:p>
            <a:r>
              <a:rPr lang="pl-PL" sz="2400" dirty="0"/>
              <a:t> barwniki</a:t>
            </a:r>
          </a:p>
          <a:p>
            <a:r>
              <a:rPr lang="pl-PL" sz="2400" dirty="0"/>
              <a:t> konserwanty</a:t>
            </a:r>
          </a:p>
          <a:p>
            <a:r>
              <a:rPr lang="pl-PL" sz="2400" dirty="0"/>
              <a:t> emulgatory, zagęstniki</a:t>
            </a:r>
          </a:p>
          <a:p>
            <a:r>
              <a:rPr lang="pl-PL" sz="2400" dirty="0"/>
              <a:t> antyutleniacze</a:t>
            </a:r>
          </a:p>
        </p:txBody>
      </p:sp>
      <p:pic>
        <p:nvPicPr>
          <p:cNvPr id="5" name="Obraz 4">
            <a:extLst>
              <a:ext uri="{FF2B5EF4-FFF2-40B4-BE49-F238E27FC236}">
                <a16:creationId xmlns:a16="http://schemas.microsoft.com/office/drawing/2014/main" id="{615B3F66-E40A-4ADB-BDA5-D2FE71D4F6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128" y="4682837"/>
            <a:ext cx="7179472" cy="2036618"/>
          </a:xfrm>
          <a:prstGeom prst="rect">
            <a:avLst/>
          </a:prstGeom>
        </p:spPr>
      </p:pic>
    </p:spTree>
    <p:extLst>
      <p:ext uri="{BB962C8B-B14F-4D97-AF65-F5344CB8AC3E}">
        <p14:creationId xmlns:p14="http://schemas.microsoft.com/office/powerpoint/2010/main" val="234616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6C5736-4BCA-49E5-A82B-893954560321}"/>
              </a:ext>
            </a:extLst>
          </p:cNvPr>
          <p:cNvSpPr>
            <a:spLocks noGrp="1"/>
          </p:cNvSpPr>
          <p:nvPr>
            <p:ph type="title"/>
          </p:nvPr>
        </p:nvSpPr>
        <p:spPr/>
        <p:txBody>
          <a:bodyPr/>
          <a:lstStyle/>
          <a:p>
            <a:r>
              <a:rPr lang="pl-PL" dirty="0"/>
              <a:t>Środki czystości</a:t>
            </a:r>
          </a:p>
        </p:txBody>
      </p:sp>
      <p:sp>
        <p:nvSpPr>
          <p:cNvPr id="3" name="Symbol zastępczy zawartości 2">
            <a:extLst>
              <a:ext uri="{FF2B5EF4-FFF2-40B4-BE49-F238E27FC236}">
                <a16:creationId xmlns:a16="http://schemas.microsoft.com/office/drawing/2014/main" id="{0ABC27D0-7EB8-4E08-9F19-A489EF0FC5A6}"/>
              </a:ext>
            </a:extLst>
          </p:cNvPr>
          <p:cNvSpPr>
            <a:spLocks noGrp="1"/>
          </p:cNvSpPr>
          <p:nvPr>
            <p:ph idx="1"/>
          </p:nvPr>
        </p:nvSpPr>
        <p:spPr>
          <a:xfrm>
            <a:off x="3810000" y="1454726"/>
            <a:ext cx="8381999" cy="5292437"/>
          </a:xfrm>
        </p:spPr>
        <p:txBody>
          <a:bodyPr>
            <a:normAutofit/>
          </a:bodyPr>
          <a:lstStyle/>
          <a:p>
            <a:pPr marL="0" indent="0">
              <a:buNone/>
            </a:pPr>
            <a:r>
              <a:rPr lang="pl-PL" sz="2400" dirty="0"/>
              <a:t>Każdy </a:t>
            </a:r>
            <a:r>
              <a:rPr lang="pl-PL" sz="2400" dirty="0">
                <a:solidFill>
                  <a:srgbClr val="7030A0"/>
                </a:solidFill>
              </a:rPr>
              <a:t>proszek do prania</a:t>
            </a:r>
            <a:r>
              <a:rPr lang="pl-PL" sz="2400" dirty="0"/>
              <a:t>, </a:t>
            </a:r>
            <a:r>
              <a:rPr lang="pl-PL" sz="2400" dirty="0">
                <a:solidFill>
                  <a:srgbClr val="7030A0"/>
                </a:solidFill>
              </a:rPr>
              <a:t>wszelkie środki chemiczne</a:t>
            </a:r>
            <a:r>
              <a:rPr lang="pl-PL" sz="2400" dirty="0"/>
              <a:t>, które używamy do utrzymania czystości w domu, zawierają wiele związków, którym powinniśmy się bliżej przyjrzeć. Niektóre zostały już przebadane i wiemy, jak działają na nasz organizm i niektóre z nich potrafią być toksyczne.</a:t>
            </a:r>
          </a:p>
          <a:p>
            <a:endParaRPr lang="pl-PL" sz="2400" dirty="0"/>
          </a:p>
          <a:p>
            <a:pPr marL="0" indent="0">
              <a:buNone/>
            </a:pPr>
            <a:r>
              <a:rPr lang="pl-PL" sz="2400" dirty="0"/>
              <a:t>Jeżeli kupimy proszek do prania i nie będziemy wiedzieć, co oznacza pewna nazwa chemiczna, wypisana w zestawieniu składu, zajrzyjmy do Internetu i rozwiejmy swoje wątpliwości.</a:t>
            </a:r>
          </a:p>
          <a:p>
            <a:endParaRPr lang="pl-PL" dirty="0"/>
          </a:p>
          <a:p>
            <a:endParaRPr lang="pl-PL" dirty="0"/>
          </a:p>
        </p:txBody>
      </p:sp>
      <p:pic>
        <p:nvPicPr>
          <p:cNvPr id="5" name="Obraz 4">
            <a:extLst>
              <a:ext uri="{FF2B5EF4-FFF2-40B4-BE49-F238E27FC236}">
                <a16:creationId xmlns:a16="http://schemas.microsoft.com/office/drawing/2014/main" id="{0A3FEB12-EF66-432F-AC99-77597C1A57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835" y="2701636"/>
            <a:ext cx="3541577" cy="2958091"/>
          </a:xfrm>
          <a:prstGeom prst="rect">
            <a:avLst/>
          </a:prstGeom>
        </p:spPr>
      </p:pic>
    </p:spTree>
    <p:extLst>
      <p:ext uri="{BB962C8B-B14F-4D97-AF65-F5344CB8AC3E}">
        <p14:creationId xmlns:p14="http://schemas.microsoft.com/office/powerpoint/2010/main" val="1312474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6149D2-6436-4BFB-BC84-13309732F61A}"/>
              </a:ext>
            </a:extLst>
          </p:cNvPr>
          <p:cNvSpPr>
            <a:spLocks noGrp="1"/>
          </p:cNvSpPr>
          <p:nvPr>
            <p:ph type="title"/>
          </p:nvPr>
        </p:nvSpPr>
        <p:spPr/>
        <p:txBody>
          <a:bodyPr>
            <a:normAutofit/>
          </a:bodyPr>
          <a:lstStyle/>
          <a:p>
            <a:r>
              <a:rPr lang="pl-PL" sz="3600" dirty="0"/>
              <a:t>Chemia w przemyśle kosmetycznym</a:t>
            </a:r>
          </a:p>
        </p:txBody>
      </p:sp>
      <p:sp>
        <p:nvSpPr>
          <p:cNvPr id="3" name="Symbol zastępczy zawartości 2">
            <a:extLst>
              <a:ext uri="{FF2B5EF4-FFF2-40B4-BE49-F238E27FC236}">
                <a16:creationId xmlns:a16="http://schemas.microsoft.com/office/drawing/2014/main" id="{3B74E3D0-C6E8-4A57-A25B-5599521AFB2B}"/>
              </a:ext>
            </a:extLst>
          </p:cNvPr>
          <p:cNvSpPr>
            <a:spLocks noGrp="1"/>
          </p:cNvSpPr>
          <p:nvPr>
            <p:ph idx="1"/>
          </p:nvPr>
        </p:nvSpPr>
        <p:spPr/>
        <p:txBody>
          <a:bodyPr>
            <a:normAutofit fontScale="92500" lnSpcReduction="10000"/>
          </a:bodyPr>
          <a:lstStyle/>
          <a:p>
            <a:pPr marL="0" indent="0">
              <a:buNone/>
            </a:pPr>
            <a:r>
              <a:rPr lang="pl-PL" dirty="0"/>
              <a:t>Kolejnym przemysłem, w którym chemia znalazła zastosowanie to przemysł kosmetyczny:</a:t>
            </a:r>
          </a:p>
          <a:p>
            <a:endParaRPr lang="pl-PL" dirty="0"/>
          </a:p>
          <a:p>
            <a:pPr marL="0" indent="0">
              <a:buNone/>
            </a:pPr>
            <a:r>
              <a:rPr lang="pl-PL" dirty="0"/>
              <a:t>Kosmetyka jest dziedziną działalności człowieka, służąca zaspokajaniu potrzeb estetycznych i zdrowotnych.</a:t>
            </a:r>
          </a:p>
          <a:p>
            <a:endParaRPr lang="pl-PL" dirty="0"/>
          </a:p>
          <a:p>
            <a:pPr marL="0" indent="0">
              <a:buNone/>
            </a:pPr>
            <a:r>
              <a:rPr lang="pl-PL" dirty="0"/>
              <a:t>Można ją podzielić na trzy działy:  </a:t>
            </a:r>
          </a:p>
          <a:p>
            <a:r>
              <a:rPr lang="pl-PL" dirty="0">
                <a:solidFill>
                  <a:srgbClr val="7030A0"/>
                </a:solidFill>
              </a:rPr>
              <a:t>dekoracyjna</a:t>
            </a:r>
            <a:r>
              <a:rPr lang="pl-PL" dirty="0"/>
              <a:t> – upiększanie ciała</a:t>
            </a:r>
          </a:p>
          <a:p>
            <a:r>
              <a:rPr lang="pl-PL" dirty="0">
                <a:solidFill>
                  <a:srgbClr val="7030A0"/>
                </a:solidFill>
              </a:rPr>
              <a:t>lekarska</a:t>
            </a:r>
            <a:r>
              <a:rPr lang="pl-PL" dirty="0"/>
              <a:t> – przywracanie urody ciała</a:t>
            </a:r>
          </a:p>
          <a:p>
            <a:r>
              <a:rPr lang="pl-PL" dirty="0">
                <a:solidFill>
                  <a:srgbClr val="7030A0"/>
                </a:solidFill>
              </a:rPr>
              <a:t>pielęgnacyjną</a:t>
            </a:r>
            <a:r>
              <a:rPr lang="pl-PL" dirty="0"/>
              <a:t> – środki myjące i pielęgnujące ciało</a:t>
            </a:r>
          </a:p>
        </p:txBody>
      </p:sp>
      <p:pic>
        <p:nvPicPr>
          <p:cNvPr id="5" name="Obraz 4">
            <a:extLst>
              <a:ext uri="{FF2B5EF4-FFF2-40B4-BE49-F238E27FC236}">
                <a16:creationId xmlns:a16="http://schemas.microsoft.com/office/drawing/2014/main" id="{F458C04A-11F3-42EF-B13B-D91E380D02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72625" y="82550"/>
            <a:ext cx="2619375" cy="1743075"/>
          </a:xfrm>
          <a:prstGeom prst="rect">
            <a:avLst/>
          </a:prstGeom>
        </p:spPr>
      </p:pic>
      <p:pic>
        <p:nvPicPr>
          <p:cNvPr id="7" name="Obraz 6">
            <a:extLst>
              <a:ext uri="{FF2B5EF4-FFF2-40B4-BE49-F238E27FC236}">
                <a16:creationId xmlns:a16="http://schemas.microsoft.com/office/drawing/2014/main" id="{76A7B1C0-7D72-4674-B59D-1D82190FD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7546" y="3823856"/>
            <a:ext cx="3910157" cy="1501414"/>
          </a:xfrm>
          <a:prstGeom prst="rect">
            <a:avLst/>
          </a:prstGeom>
        </p:spPr>
      </p:pic>
    </p:spTree>
    <p:extLst>
      <p:ext uri="{BB962C8B-B14F-4D97-AF65-F5344CB8AC3E}">
        <p14:creationId xmlns:p14="http://schemas.microsoft.com/office/powerpoint/2010/main" val="99172638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539</Words>
  <Application>Microsoft Office PowerPoint</Application>
  <PresentationFormat>Panoramiczny</PresentationFormat>
  <Paragraphs>53</Paragraphs>
  <Slides>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8</vt:i4>
      </vt:variant>
    </vt:vector>
  </HeadingPairs>
  <TitlesOfParts>
    <vt:vector size="12" baseType="lpstr">
      <vt:lpstr>Arial</vt:lpstr>
      <vt:lpstr>Consolas</vt:lpstr>
      <vt:lpstr>Verdana</vt:lpstr>
      <vt:lpstr>Motyw pakietu Office</vt:lpstr>
      <vt:lpstr>Chemia w życiu codziennym</vt:lpstr>
      <vt:lpstr>Wprowadzenie</vt:lpstr>
      <vt:lpstr>Ludzkie ciało i chemia </vt:lpstr>
      <vt:lpstr>Witaminy</vt:lpstr>
      <vt:lpstr>Przemysł farmaceutyczny</vt:lpstr>
      <vt:lpstr>Chemia w przemyśle spożywczym </vt:lpstr>
      <vt:lpstr>Środki czystości</vt:lpstr>
      <vt:lpstr>Chemia w przemyśle kosmetycznym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Chemia w życiu codziennym</dc:title>
  <dc:creator>Maciej</dc:creator>
  <cp:lastModifiedBy>NauczycielA3</cp:lastModifiedBy>
  <cp:revision>5</cp:revision>
  <dcterms:created xsi:type="dcterms:W3CDTF">2022-06-04T10:41:31Z</dcterms:created>
  <dcterms:modified xsi:type="dcterms:W3CDTF">2022-12-11T14:18:15Z</dcterms:modified>
</cp:coreProperties>
</file>